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18288000" cy="10287000"/>
  <p:notesSz cx="6858000" cy="9144000"/>
  <p:embeddedFontLst>
    <p:embeddedFont>
      <p:font typeface="Be Vietnam" pitchFamily="2" charset="77"/>
      <p:regular r:id="rId39"/>
    </p:embeddedFont>
    <p:embeddedFont>
      <p:font typeface="Be Vietnam Ultra-Bold" pitchFamily="2" charset="77"/>
      <p:regular r:id="rId40"/>
      <p:bold r:id="rId41"/>
    </p:embeddedFont>
    <p:embeddedFont>
      <p:font typeface="Calibri" panose="020F0502020204030204" pitchFamily="34" charset="0"/>
      <p:regular r:id="rId42"/>
      <p:bold r:id="rId43"/>
      <p:italic r:id="rId44"/>
      <p:boldItalic r:id="rId45"/>
    </p:embeddedFont>
    <p:embeddedFont>
      <p:font typeface="IBM Plex Sans" panose="020B0503050203000203" pitchFamily="34" charset="0"/>
      <p:regular r:id="rId46"/>
      <p:bold r:id="rId47"/>
      <p:italic r:id="rId48"/>
      <p:boldItalic r:id="rId49"/>
    </p:embeddedFont>
    <p:embeddedFont>
      <p:font typeface="IBM Plex Sans Bold" panose="020B0803050203000203" pitchFamily="34" charset="0"/>
      <p:regular r:id="rId50"/>
      <p:bold r:id="rId51"/>
    </p:embeddedFont>
    <p:embeddedFont>
      <p:font typeface="Mulish" pitchFamily="2" charset="77"/>
      <p:regular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4643" autoAdjust="0"/>
  </p:normalViewPr>
  <p:slideViewPr>
    <p:cSldViewPr>
      <p:cViewPr varScale="1">
        <p:scale>
          <a:sx n="73" d="100"/>
          <a:sy n="73" d="100"/>
        </p:scale>
        <p:origin x="704"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gif>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jpeg>
</file>

<file path=ppt/media/image36.jpeg>
</file>

<file path=ppt/media/image37.jpeg>
</file>

<file path=ppt/media/image38.png>
</file>

<file path=ppt/media/image39.png>
</file>

<file path=ppt/media/image4.png>
</file>

<file path=ppt/media/image40.png>
</file>

<file path=ppt/media/image41.svg>
</file>

<file path=ppt/media/image42.jpeg>
</file>

<file path=ppt/media/image43.jpe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7/23/25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0.gif"/><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3.jpeg"/><Relationship Id="rId5" Type="http://schemas.openxmlformats.org/officeDocument/2006/relationships/image" Target="../media/image6.png"/><Relationship Id="rId4" Type="http://schemas.openxmlformats.org/officeDocument/2006/relationships/image" Target="../media/image9.sv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15.xml.rels><?xml version="1.0" encoding="UTF-8" standalone="yes"?>
<Relationships xmlns="http://schemas.openxmlformats.org/package/2006/relationships"><Relationship Id="rId8" Type="http://schemas.openxmlformats.org/officeDocument/2006/relationships/image" Target="../media/image20.gif"/><Relationship Id="rId3" Type="http://schemas.openxmlformats.org/officeDocument/2006/relationships/image" Target="../media/image8.png"/><Relationship Id="rId7"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6.png"/><Relationship Id="rId4" Type="http://schemas.openxmlformats.org/officeDocument/2006/relationships/image" Target="../media/image9.sv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17.xml.rels><?xml version="1.0" encoding="UTF-8" standalone="yes"?>
<Relationships xmlns="http://schemas.openxmlformats.org/package/2006/relationships"><Relationship Id="rId8" Type="http://schemas.openxmlformats.org/officeDocument/2006/relationships/image" Target="../media/image20.gif"/><Relationship Id="rId3" Type="http://schemas.openxmlformats.org/officeDocument/2006/relationships/image" Target="../media/image8.png"/><Relationship Id="rId7"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6.png"/><Relationship Id="rId4" Type="http://schemas.openxmlformats.org/officeDocument/2006/relationships/image" Target="../media/image9.sv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6.png"/><Relationship Id="rId4" Type="http://schemas.openxmlformats.org/officeDocument/2006/relationships/image" Target="../media/image9.sv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6.png"/><Relationship Id="rId4" Type="http://schemas.openxmlformats.org/officeDocument/2006/relationships/image" Target="../media/image9.sv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35.jpeg"/><Relationship Id="rId4" Type="http://schemas.openxmlformats.org/officeDocument/2006/relationships/image" Target="../media/image34.svg"/></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6.jpeg"/><Relationship Id="rId5" Type="http://schemas.openxmlformats.org/officeDocument/2006/relationships/image" Target="../media/image6.png"/><Relationship Id="rId4" Type="http://schemas.openxmlformats.org/officeDocument/2006/relationships/image" Target="../media/image34.svg"/></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7.jpeg"/><Relationship Id="rId5" Type="http://schemas.openxmlformats.org/officeDocument/2006/relationships/image" Target="../media/image6.png"/><Relationship Id="rId4" Type="http://schemas.openxmlformats.org/officeDocument/2006/relationships/image" Target="../media/image34.svg"/></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6.png"/><Relationship Id="rId4" Type="http://schemas.openxmlformats.org/officeDocument/2006/relationships/image" Target="../media/image34.svg"/></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39.png"/><Relationship Id="rId4" Type="http://schemas.openxmlformats.org/officeDocument/2006/relationships/image" Target="../media/image34.svg"/></Relationships>
</file>

<file path=ppt/slides/_rels/slide35.xml.rels><?xml version="1.0" encoding="UTF-8" standalone="yes"?>
<Relationships xmlns="http://schemas.openxmlformats.org/package/2006/relationships"><Relationship Id="rId8" Type="http://schemas.openxmlformats.org/officeDocument/2006/relationships/image" Target="../media/image42.jpeg"/><Relationship Id="rId3" Type="http://schemas.openxmlformats.org/officeDocument/2006/relationships/image" Target="../media/image33.png"/><Relationship Id="rId7" Type="http://schemas.openxmlformats.org/officeDocument/2006/relationships/image" Target="../media/image41.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0.png"/><Relationship Id="rId5" Type="http://schemas.openxmlformats.org/officeDocument/2006/relationships/image" Target="../media/image6.png"/><Relationship Id="rId4" Type="http://schemas.openxmlformats.org/officeDocument/2006/relationships/image" Target="../media/image34.svg"/><Relationship Id="rId9" Type="http://schemas.openxmlformats.org/officeDocument/2006/relationships/image" Target="../media/image5.png"/></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3.jpeg"/><Relationship Id="rId5" Type="http://schemas.openxmlformats.org/officeDocument/2006/relationships/image" Target="../media/image6.png"/><Relationship Id="rId4" Type="http://schemas.openxmlformats.org/officeDocument/2006/relationships/image" Target="../media/image34.svg"/></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6.png"/><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png"/><Relationship Id="rId4" Type="http://schemas.openxmlformats.org/officeDocument/2006/relationships/image" Target="../media/image9.sv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8.png"/><Relationship Id="rId7"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6.png"/><Relationship Id="rId4" Type="http://schemas.openxmlformats.org/officeDocument/2006/relationships/image" Target="../media/image9.sv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20.gif"/><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6.png"/><Relationship Id="rId4" Type="http://schemas.openxmlformats.org/officeDocument/2006/relationships/image" Target="../media/image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a:off x="53028" y="23618"/>
            <a:ext cx="19530372" cy="12206482"/>
          </a:xfrm>
          <a:custGeom>
            <a:avLst/>
            <a:gdLst/>
            <a:ahLst/>
            <a:cxnLst/>
            <a:rect l="l" t="t" r="r" b="b"/>
            <a:pathLst>
              <a:path w="19530372" h="12206482">
                <a:moveTo>
                  <a:pt x="0" y="0"/>
                </a:moveTo>
                <a:lnTo>
                  <a:pt x="19530372" y="0"/>
                </a:lnTo>
                <a:lnTo>
                  <a:pt x="19530372" y="12206482"/>
                </a:lnTo>
                <a:lnTo>
                  <a:pt x="0" y="12206482"/>
                </a:lnTo>
                <a:lnTo>
                  <a:pt x="0" y="0"/>
                </a:lnTo>
                <a:close/>
              </a:path>
            </a:pathLst>
          </a:custGeom>
          <a:blipFill>
            <a:blip r:embed="rId3"/>
            <a:stretch>
              <a:fillRect/>
            </a:stretch>
          </a:blipFill>
        </p:spPr>
        <p:txBody>
          <a:bodyPr/>
          <a:lstStyle/>
          <a:p>
            <a:endParaRPr lang="en-IN"/>
          </a:p>
        </p:txBody>
      </p:sp>
      <p:sp>
        <p:nvSpPr>
          <p:cNvPr id="4" name="Freeform 4"/>
          <p:cNvSpPr/>
          <p:nvPr/>
        </p:nvSpPr>
        <p:spPr>
          <a:xfrm>
            <a:off x="299484" y="3834314"/>
            <a:ext cx="7439428" cy="2618372"/>
          </a:xfrm>
          <a:custGeom>
            <a:avLst/>
            <a:gdLst/>
            <a:ahLst/>
            <a:cxnLst/>
            <a:rect l="l" t="t" r="r" b="b"/>
            <a:pathLst>
              <a:path w="7439428" h="2618372">
                <a:moveTo>
                  <a:pt x="0" y="0"/>
                </a:moveTo>
                <a:lnTo>
                  <a:pt x="7439428" y="0"/>
                </a:lnTo>
                <a:lnTo>
                  <a:pt x="7439428" y="2618372"/>
                </a:lnTo>
                <a:lnTo>
                  <a:pt x="0" y="2618372"/>
                </a:lnTo>
                <a:lnTo>
                  <a:pt x="0" y="0"/>
                </a:lnTo>
                <a:close/>
              </a:path>
            </a:pathLst>
          </a:custGeom>
          <a:blipFill>
            <a:blip r:embed="rId4"/>
            <a:stretch>
              <a:fillRect b="-42062"/>
            </a:stretch>
          </a:blipFill>
          <a:ln cap="sq">
            <a:noFill/>
            <a:prstDash val="solid"/>
            <a:miter/>
          </a:ln>
        </p:spPr>
        <p:txBody>
          <a:bodyPr/>
          <a:lstStyle/>
          <a:p>
            <a:endParaRPr lang="en-IN"/>
          </a:p>
        </p:txBody>
      </p:sp>
      <p:sp>
        <p:nvSpPr>
          <p:cNvPr id="5" name="Freeform 5"/>
          <p:cNvSpPr/>
          <p:nvPr/>
        </p:nvSpPr>
        <p:spPr>
          <a:xfrm>
            <a:off x="11531829" y="4385252"/>
            <a:ext cx="9163797" cy="9140361"/>
          </a:xfrm>
          <a:custGeom>
            <a:avLst/>
            <a:gdLst/>
            <a:ahLst/>
            <a:cxnLst/>
            <a:rect l="l" t="t" r="r" b="b"/>
            <a:pathLst>
              <a:path w="9163797" h="9140361">
                <a:moveTo>
                  <a:pt x="0" y="0"/>
                </a:moveTo>
                <a:lnTo>
                  <a:pt x="9163797" y="0"/>
                </a:lnTo>
                <a:lnTo>
                  <a:pt x="9163797" y="9140361"/>
                </a:lnTo>
                <a:lnTo>
                  <a:pt x="0" y="9140361"/>
                </a:lnTo>
                <a:lnTo>
                  <a:pt x="0" y="0"/>
                </a:lnTo>
                <a:close/>
              </a:path>
            </a:pathLst>
          </a:custGeom>
          <a:blipFill>
            <a:blip r:embed="rId5"/>
            <a:stretch>
              <a:fillRect/>
            </a:stretch>
          </a:blipFill>
        </p:spPr>
        <p:txBody>
          <a:bodyPr/>
          <a:lstStyle/>
          <a:p>
            <a:endParaRPr lang="en-IN"/>
          </a:p>
        </p:txBody>
      </p:sp>
      <p:sp>
        <p:nvSpPr>
          <p:cNvPr id="6" name="TextBox 6"/>
          <p:cNvSpPr txBox="1"/>
          <p:nvPr/>
        </p:nvSpPr>
        <p:spPr>
          <a:xfrm>
            <a:off x="14203233" y="6919863"/>
            <a:ext cx="3562353" cy="353060"/>
          </a:xfrm>
          <a:prstGeom prst="rect">
            <a:avLst/>
          </a:prstGeom>
        </p:spPr>
        <p:txBody>
          <a:bodyPr lIns="0" tIns="0" rIns="0" bIns="0" rtlCol="0" anchor="t">
            <a:spAutoFit/>
          </a:bodyPr>
          <a:lstStyle/>
          <a:p>
            <a:pPr marL="0" lvl="0" indent="0" algn="r">
              <a:lnSpc>
                <a:spcPts val="2859"/>
              </a:lnSpc>
              <a:spcBef>
                <a:spcPct val="0"/>
              </a:spcBef>
            </a:pPr>
            <a:r>
              <a:rPr lang="en-US" sz="2199" b="1" u="none" spc="191">
                <a:solidFill>
                  <a:srgbClr val="F8F8F8"/>
                </a:solidFill>
                <a:latin typeface="Be Vietnam Ultra-Bold"/>
                <a:ea typeface="Be Vietnam Ultra-Bold"/>
                <a:cs typeface="Be Vietnam Ultra-Bold"/>
                <a:sym typeface="Be Vietnam Ultra-Bold"/>
              </a:rPr>
              <a:t>PRESENTED BY</a:t>
            </a:r>
          </a:p>
        </p:txBody>
      </p:sp>
      <p:sp>
        <p:nvSpPr>
          <p:cNvPr id="7" name="TextBox 7"/>
          <p:cNvSpPr txBox="1"/>
          <p:nvPr/>
        </p:nvSpPr>
        <p:spPr>
          <a:xfrm>
            <a:off x="12478817" y="7391944"/>
            <a:ext cx="5286770" cy="465384"/>
          </a:xfrm>
          <a:prstGeom prst="rect">
            <a:avLst/>
          </a:prstGeom>
        </p:spPr>
        <p:txBody>
          <a:bodyPr lIns="0" tIns="0" rIns="0" bIns="0" rtlCol="0" anchor="t">
            <a:spAutoFit/>
          </a:bodyPr>
          <a:lstStyle/>
          <a:p>
            <a:pPr algn="r">
              <a:lnSpc>
                <a:spcPts val="3883"/>
              </a:lnSpc>
            </a:pPr>
            <a:r>
              <a:rPr lang="en-US" sz="2773" b="1" dirty="0">
                <a:solidFill>
                  <a:srgbClr val="F8F8F8"/>
                </a:solidFill>
                <a:latin typeface="IBM Plex Sans Bold"/>
                <a:ea typeface="IBM Plex Sans Bold"/>
                <a:cs typeface="IBM Plex Sans Bold"/>
                <a:sym typeface="IBM Plex Sans Bold"/>
              </a:rPr>
              <a:t>Dharmik Patel  - 23BCE528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755958"/>
            <a:ext cx="6044568" cy="1065045"/>
          </a:xfrm>
          <a:prstGeom prst="rect">
            <a:avLst/>
          </a:prstGeom>
        </p:spPr>
        <p:txBody>
          <a:bodyPr lIns="0" tIns="0" rIns="0" bIns="0" rtlCol="0" anchor="t">
            <a:spAutoFit/>
          </a:bodyPr>
          <a:lstStyle/>
          <a:p>
            <a:pPr algn="ctr">
              <a:lnSpc>
                <a:spcPts val="8755"/>
              </a:lnSpc>
              <a:spcBef>
                <a:spcPct val="0"/>
              </a:spcBef>
            </a:pPr>
            <a:r>
              <a:rPr lang="en-US" sz="6254" b="1">
                <a:solidFill>
                  <a:srgbClr val="FFFFFF"/>
                </a:solidFill>
                <a:latin typeface="IBM Plex Sans Bold"/>
                <a:ea typeface="IBM Plex Sans Bold"/>
                <a:cs typeface="IBM Plex Sans Bold"/>
                <a:sym typeface="IBM Plex Sans Bold"/>
              </a:rPr>
              <a:t>Chi Square Test</a:t>
            </a:r>
          </a:p>
        </p:txBody>
      </p:sp>
      <p:sp>
        <p:nvSpPr>
          <p:cNvPr id="5" name="TextBox 5"/>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6" name="Freeform 6"/>
          <p:cNvSpPr/>
          <p:nvPr/>
        </p:nvSpPr>
        <p:spPr>
          <a:xfrm>
            <a:off x="1028700" y="3406035"/>
            <a:ext cx="8162652" cy="5571010"/>
          </a:xfrm>
          <a:custGeom>
            <a:avLst/>
            <a:gdLst/>
            <a:ahLst/>
            <a:cxnLst/>
            <a:rect l="l" t="t" r="r" b="b"/>
            <a:pathLst>
              <a:path w="8162652" h="5571010">
                <a:moveTo>
                  <a:pt x="0" y="0"/>
                </a:moveTo>
                <a:lnTo>
                  <a:pt x="8162652" y="0"/>
                </a:lnTo>
                <a:lnTo>
                  <a:pt x="8162652" y="5571010"/>
                </a:lnTo>
                <a:lnTo>
                  <a:pt x="0" y="5571010"/>
                </a:lnTo>
                <a:lnTo>
                  <a:pt x="0" y="0"/>
                </a:lnTo>
                <a:close/>
              </a:path>
            </a:pathLst>
          </a:custGeom>
          <a:blipFill>
            <a:blip r:embed="rId4"/>
            <a:stretch>
              <a:fillRect/>
            </a:stretch>
          </a:blipFill>
        </p:spPr>
        <p:txBody>
          <a:bodyPr/>
          <a:lstStyle/>
          <a:p>
            <a:endParaRPr lang="en-IN"/>
          </a:p>
        </p:txBody>
      </p:sp>
      <p:sp>
        <p:nvSpPr>
          <p:cNvPr id="7" name="Freeform 7"/>
          <p:cNvSpPr/>
          <p:nvPr/>
        </p:nvSpPr>
        <p:spPr>
          <a:xfrm>
            <a:off x="9458151" y="3346493"/>
            <a:ext cx="8460349" cy="5690094"/>
          </a:xfrm>
          <a:custGeom>
            <a:avLst/>
            <a:gdLst/>
            <a:ahLst/>
            <a:cxnLst/>
            <a:rect l="l" t="t" r="r" b="b"/>
            <a:pathLst>
              <a:path w="8460349" h="5690094">
                <a:moveTo>
                  <a:pt x="0" y="0"/>
                </a:moveTo>
                <a:lnTo>
                  <a:pt x="8460350" y="0"/>
                </a:lnTo>
                <a:lnTo>
                  <a:pt x="8460350" y="5690094"/>
                </a:lnTo>
                <a:lnTo>
                  <a:pt x="0" y="5690094"/>
                </a:lnTo>
                <a:lnTo>
                  <a:pt x="0" y="0"/>
                </a:lnTo>
                <a:close/>
              </a:path>
            </a:pathLst>
          </a:custGeom>
          <a:blipFill>
            <a:blip r:embed="rId5"/>
            <a:stretch>
              <a:fillRect r="-13512"/>
            </a:stretch>
          </a:blipFill>
        </p:spPr>
        <p:txBody>
          <a:bodyPr/>
          <a:lstStyle/>
          <a:p>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1028700" y="1755958"/>
            <a:ext cx="6044568" cy="1065045"/>
          </a:xfrm>
          <a:prstGeom prst="rect">
            <a:avLst/>
          </a:prstGeom>
        </p:spPr>
        <p:txBody>
          <a:bodyPr lIns="0" tIns="0" rIns="0" bIns="0" rtlCol="0" anchor="t">
            <a:spAutoFit/>
          </a:bodyPr>
          <a:lstStyle/>
          <a:p>
            <a:pPr algn="ctr">
              <a:lnSpc>
                <a:spcPts val="8755"/>
              </a:lnSpc>
              <a:spcBef>
                <a:spcPct val="0"/>
              </a:spcBef>
            </a:pPr>
            <a:r>
              <a:rPr lang="en-US" sz="6254" b="1">
                <a:solidFill>
                  <a:srgbClr val="FFFFFF"/>
                </a:solidFill>
                <a:latin typeface="IBM Plex Sans Bold"/>
                <a:ea typeface="IBM Plex Sans Bold"/>
                <a:cs typeface="IBM Plex Sans Bold"/>
                <a:sym typeface="IBM Plex Sans Bold"/>
              </a:rPr>
              <a:t>Chi Square Test</a:t>
            </a:r>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7" name="TextBox 7"/>
          <p:cNvSpPr txBox="1"/>
          <p:nvPr/>
        </p:nvSpPr>
        <p:spPr>
          <a:xfrm>
            <a:off x="1028700" y="3001978"/>
            <a:ext cx="14522302" cy="3375043"/>
          </a:xfrm>
          <a:prstGeom prst="rect">
            <a:avLst/>
          </a:prstGeom>
        </p:spPr>
        <p:txBody>
          <a:bodyPr lIns="0" tIns="0" rIns="0" bIns="0" rtlCol="0" anchor="t">
            <a:spAutoFit/>
          </a:bodyPr>
          <a:lstStyle/>
          <a:p>
            <a:pPr algn="l">
              <a:lnSpc>
                <a:spcPts val="6549"/>
              </a:lnSpc>
            </a:pPr>
            <a:r>
              <a:rPr lang="en-US" sz="3290" b="1">
                <a:solidFill>
                  <a:srgbClr val="FFFFFF"/>
                </a:solidFill>
                <a:latin typeface="IBM Plex Sans Bold"/>
                <a:ea typeface="IBM Plex Sans Bold"/>
                <a:cs typeface="IBM Plex Sans Bold"/>
                <a:sym typeface="IBM Plex Sans Bold"/>
              </a:rPr>
              <a:t>Interpretation:</a:t>
            </a:r>
          </a:p>
          <a:p>
            <a:pPr marL="516214" lvl="1" indent="-258107" algn="l">
              <a:lnSpc>
                <a:spcPts val="4758"/>
              </a:lnSpc>
              <a:buFont typeface="Arial"/>
              <a:buChar char="•"/>
            </a:pPr>
            <a:r>
              <a:rPr lang="en-US" sz="2390">
                <a:solidFill>
                  <a:srgbClr val="FFFFFF"/>
                </a:solidFill>
                <a:latin typeface="IBM Plex Sans"/>
                <a:ea typeface="IBM Plex Sans"/>
                <a:cs typeface="IBM Plex Sans"/>
                <a:sym typeface="IBM Plex Sans"/>
              </a:rPr>
              <a:t>The p-value (</a:t>
            </a:r>
            <a:r>
              <a:rPr lang="en-US" sz="2390" b="1">
                <a:solidFill>
                  <a:srgbClr val="FFFFFF"/>
                </a:solidFill>
                <a:latin typeface="IBM Plex Sans Bold"/>
                <a:ea typeface="IBM Plex Sans Bold"/>
                <a:cs typeface="IBM Plex Sans Bold"/>
                <a:sym typeface="IBM Plex Sans Bold"/>
              </a:rPr>
              <a:t>0.066</a:t>
            </a:r>
            <a:r>
              <a:rPr lang="en-US" sz="2390">
                <a:solidFill>
                  <a:srgbClr val="FFFFFF"/>
                </a:solidFill>
                <a:latin typeface="IBM Plex Sans"/>
                <a:ea typeface="IBM Plex Sans"/>
                <a:cs typeface="IBM Plex Sans"/>
                <a:sym typeface="IBM Plex Sans"/>
              </a:rPr>
              <a:t>) is greater than </a:t>
            </a:r>
            <a:r>
              <a:rPr lang="en-US" sz="2390" b="1">
                <a:solidFill>
                  <a:srgbClr val="FFFFFF"/>
                </a:solidFill>
                <a:latin typeface="IBM Plex Sans Bold"/>
                <a:ea typeface="IBM Plex Sans Bold"/>
                <a:cs typeface="IBM Plex Sans Bold"/>
                <a:sym typeface="IBM Plex Sans Bold"/>
              </a:rPr>
              <a:t>0.05</a:t>
            </a:r>
            <a:r>
              <a:rPr lang="en-US" sz="2390">
                <a:solidFill>
                  <a:srgbClr val="FFFFFF"/>
                </a:solidFill>
                <a:latin typeface="IBM Plex Sans"/>
                <a:ea typeface="IBM Plex Sans"/>
                <a:cs typeface="IBM Plex Sans"/>
                <a:sym typeface="IBM Plex Sans"/>
              </a:rPr>
              <a:t>, meaning we fail to reject the null hypothesis (H₀).</a:t>
            </a:r>
          </a:p>
          <a:p>
            <a:pPr marL="516214" lvl="1" indent="-258107" algn="l">
              <a:lnSpc>
                <a:spcPts val="4758"/>
              </a:lnSpc>
              <a:buFont typeface="Arial"/>
              <a:buChar char="•"/>
            </a:pPr>
            <a:r>
              <a:rPr lang="en-US" sz="2390">
                <a:solidFill>
                  <a:srgbClr val="FFFFFF"/>
                </a:solidFill>
                <a:latin typeface="IBM Plex Sans"/>
                <a:ea typeface="IBM Plex Sans"/>
                <a:cs typeface="IBM Plex Sans"/>
                <a:sym typeface="IBM Plex Sans"/>
              </a:rPr>
              <a:t>This suggests that there is no statistically significant relationship between usage frequency and overall satisfaction with Zepto at the 5% significance level.</a:t>
            </a:r>
          </a:p>
          <a:p>
            <a:pPr algn="l">
              <a:lnSpc>
                <a:spcPts val="6549"/>
              </a:lnSpc>
            </a:pPr>
            <a:endParaRPr lang="en-US" sz="2390">
              <a:solidFill>
                <a:srgbClr val="FFFFFF"/>
              </a:solidFill>
              <a:latin typeface="IBM Plex Sans"/>
              <a:ea typeface="IBM Plex Sans"/>
              <a:cs typeface="IBM Plex Sans"/>
              <a:sym typeface="IBM Plex Sans"/>
            </a:endParaRPr>
          </a:p>
        </p:txBody>
      </p:sp>
      <p:sp>
        <p:nvSpPr>
          <p:cNvPr id="8" name="TextBox 8"/>
          <p:cNvSpPr txBox="1"/>
          <p:nvPr/>
        </p:nvSpPr>
        <p:spPr>
          <a:xfrm>
            <a:off x="1028700" y="5746875"/>
            <a:ext cx="14388497" cy="3786699"/>
          </a:xfrm>
          <a:prstGeom prst="rect">
            <a:avLst/>
          </a:prstGeom>
        </p:spPr>
        <p:txBody>
          <a:bodyPr lIns="0" tIns="0" rIns="0" bIns="0" rtlCol="0" anchor="t">
            <a:spAutoFit/>
          </a:bodyPr>
          <a:lstStyle/>
          <a:p>
            <a:pPr algn="l">
              <a:lnSpc>
                <a:spcPts val="6368"/>
              </a:lnSpc>
            </a:pPr>
            <a:r>
              <a:rPr lang="en-US" sz="3200" b="1">
                <a:solidFill>
                  <a:srgbClr val="FFFFFF"/>
                </a:solidFill>
                <a:latin typeface="IBM Plex Sans Bold"/>
                <a:ea typeface="IBM Plex Sans Bold"/>
                <a:cs typeface="IBM Plex Sans Bold"/>
                <a:sym typeface="IBM Plex Sans Bold"/>
              </a:rPr>
              <a:t>Key Findings:</a:t>
            </a:r>
          </a:p>
          <a:p>
            <a:pPr marL="475237" lvl="1" indent="-237618" algn="l">
              <a:lnSpc>
                <a:spcPts val="4380"/>
              </a:lnSpc>
              <a:buFont typeface="Arial"/>
              <a:buChar char="•"/>
            </a:pPr>
            <a:r>
              <a:rPr lang="en-US" sz="2201">
                <a:solidFill>
                  <a:srgbClr val="FFFFFF"/>
                </a:solidFill>
                <a:latin typeface="IBM Plex Sans"/>
                <a:ea typeface="IBM Plex Sans"/>
                <a:cs typeface="IBM Plex Sans"/>
                <a:sym typeface="IBM Plex Sans"/>
              </a:rPr>
              <a:t> Since the p-value is relatively close to 0.05, there might be a weak relationship that could be explored further with a larger sample or different statistical approaches.</a:t>
            </a:r>
          </a:p>
          <a:p>
            <a:pPr algn="l">
              <a:lnSpc>
                <a:spcPts val="6368"/>
              </a:lnSpc>
            </a:pPr>
            <a:r>
              <a:rPr lang="en-US" sz="3200" b="1">
                <a:solidFill>
                  <a:srgbClr val="FFFFFF"/>
                </a:solidFill>
                <a:latin typeface="IBM Plex Sans Bold"/>
                <a:ea typeface="IBM Plex Sans Bold"/>
                <a:cs typeface="IBM Plex Sans Bold"/>
                <a:sym typeface="IBM Plex Sans Bold"/>
              </a:rPr>
              <a:t>Conclusion:</a:t>
            </a:r>
          </a:p>
          <a:p>
            <a:pPr marL="475237" lvl="1" indent="-237618" algn="l">
              <a:lnSpc>
                <a:spcPts val="4380"/>
              </a:lnSpc>
              <a:buFont typeface="Arial"/>
              <a:buChar char="•"/>
            </a:pPr>
            <a:r>
              <a:rPr lang="en-US" sz="2201">
                <a:solidFill>
                  <a:srgbClr val="FFFFFF"/>
                </a:solidFill>
                <a:latin typeface="IBM Plex Sans"/>
                <a:ea typeface="IBM Plex Sans"/>
                <a:cs typeface="IBM Plex Sans"/>
                <a:sym typeface="IBM Plex Sans"/>
              </a:rPr>
              <a:t>There should be significant relationship between usage frequency and overall satisfaction with Zepto, because practically if user will more satisfy by service user will be more frequent user of zepto services.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990748" y="2997275"/>
            <a:ext cx="16482443" cy="3448998"/>
          </a:xfrm>
          <a:prstGeom prst="rect">
            <a:avLst/>
          </a:prstGeom>
        </p:spPr>
        <p:txBody>
          <a:bodyPr lIns="0" tIns="0" rIns="0" bIns="0" rtlCol="0" anchor="t">
            <a:spAutoFit/>
          </a:bodyPr>
          <a:lstStyle/>
          <a:p>
            <a:pPr algn="l">
              <a:lnSpc>
                <a:spcPts val="5529"/>
              </a:lnSpc>
            </a:pPr>
            <a:r>
              <a:rPr lang="en-US" sz="3613" b="1">
                <a:solidFill>
                  <a:srgbClr val="FFFFFF"/>
                </a:solidFill>
                <a:latin typeface="IBM Plex Sans Bold"/>
                <a:ea typeface="IBM Plex Sans Bold"/>
                <a:cs typeface="IBM Plex Sans Bold"/>
                <a:sym typeface="IBM Plex Sans Bold"/>
              </a:rPr>
              <a:t>Overall satisfaction and recommended zepto</a:t>
            </a:r>
          </a:p>
          <a:p>
            <a:pPr marL="585903" lvl="1" indent="-292951" algn="l">
              <a:lnSpc>
                <a:spcPts val="4152"/>
              </a:lnSpc>
              <a:buFont typeface="Arial"/>
              <a:buChar char="•"/>
            </a:pPr>
            <a:r>
              <a:rPr lang="en-US" sz="2713">
                <a:solidFill>
                  <a:srgbClr val="FFFFFF"/>
                </a:solidFill>
                <a:latin typeface="IBM Plex Sans"/>
                <a:ea typeface="IBM Plex Sans"/>
                <a:cs typeface="IBM Plex Sans"/>
                <a:sym typeface="IBM Plex Sans"/>
              </a:rPr>
              <a:t>H0: There is no significant difference in overall satisfaction between users who recommend Zepto and those who do not.</a:t>
            </a:r>
          </a:p>
          <a:p>
            <a:pPr marL="585903" lvl="1" indent="-292951" algn="l">
              <a:lnSpc>
                <a:spcPts val="4152"/>
              </a:lnSpc>
              <a:buFont typeface="Arial"/>
              <a:buChar char="•"/>
            </a:pPr>
            <a:r>
              <a:rPr lang="en-US" sz="2713">
                <a:solidFill>
                  <a:srgbClr val="FFFFFF"/>
                </a:solidFill>
                <a:latin typeface="IBM Plex Sans"/>
                <a:ea typeface="IBM Plex Sans"/>
                <a:cs typeface="IBM Plex Sans"/>
                <a:sym typeface="IBM Plex Sans"/>
              </a:rPr>
              <a:t>H1: There is a significant difference in overall satisfaction between users who recommend Zepto and those who do not.</a:t>
            </a:r>
          </a:p>
          <a:p>
            <a:pPr algn="l">
              <a:lnSpc>
                <a:spcPts val="5529"/>
              </a:lnSpc>
            </a:pPr>
            <a:endParaRPr lang="en-US" sz="2713">
              <a:solidFill>
                <a:srgbClr val="FFFFFF"/>
              </a:solidFill>
              <a:latin typeface="IBM Plex Sans"/>
              <a:ea typeface="IBM Plex Sans"/>
              <a:cs typeface="IBM Plex Sans"/>
              <a:sym typeface="IBM Plex Sans"/>
            </a:endParaRPr>
          </a:p>
        </p:txBody>
      </p:sp>
      <p:sp>
        <p:nvSpPr>
          <p:cNvPr id="6" name="Freeform 6"/>
          <p:cNvSpPr/>
          <p:nvPr/>
        </p:nvSpPr>
        <p:spPr>
          <a:xfrm>
            <a:off x="4931862" y="5410151"/>
            <a:ext cx="12749931" cy="4876849"/>
          </a:xfrm>
          <a:custGeom>
            <a:avLst/>
            <a:gdLst/>
            <a:ahLst/>
            <a:cxnLst/>
            <a:rect l="l" t="t" r="r" b="b"/>
            <a:pathLst>
              <a:path w="12749931" h="4876849">
                <a:moveTo>
                  <a:pt x="0" y="0"/>
                </a:moveTo>
                <a:lnTo>
                  <a:pt x="12749932" y="0"/>
                </a:lnTo>
                <a:lnTo>
                  <a:pt x="12749932" y="4876849"/>
                </a:lnTo>
                <a:lnTo>
                  <a:pt x="0" y="4876849"/>
                </a:lnTo>
                <a:lnTo>
                  <a:pt x="0" y="0"/>
                </a:lnTo>
                <a:close/>
              </a:path>
            </a:pathLst>
          </a:custGeom>
          <a:blipFill>
            <a:blip r:embed="rId6"/>
            <a:stretch>
              <a:fillRect/>
            </a:stretch>
          </a:blipFill>
        </p:spPr>
        <p:txBody>
          <a:bodyPr/>
          <a:lstStyle/>
          <a:p>
            <a:endParaRPr lang="en-IN"/>
          </a:p>
        </p:txBody>
      </p:sp>
      <p:sp>
        <p:nvSpPr>
          <p:cNvPr id="7" name="TextBox 7"/>
          <p:cNvSpPr txBox="1"/>
          <p:nvPr/>
        </p:nvSpPr>
        <p:spPr>
          <a:xfrm>
            <a:off x="1028700" y="1755958"/>
            <a:ext cx="11263065"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Independent Sample T-Test </a:t>
            </a:r>
          </a:p>
        </p:txBody>
      </p:sp>
      <p:sp>
        <p:nvSpPr>
          <p:cNvPr id="8" name="TextBox 8"/>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pic>
        <p:nvPicPr>
          <p:cNvPr id="9" name="Picture 9"/>
          <p:cNvPicPr>
            <a:picLocks noChangeAspect="1"/>
          </p:cNvPicPr>
          <p:nvPr/>
        </p:nvPicPr>
        <p:blipFill>
          <a:blip r:embed="rId7"/>
          <a:srcRect/>
          <a:stretch>
            <a:fillRect/>
          </a:stretch>
        </p:blipFill>
        <p:spPr>
          <a:xfrm>
            <a:off x="9723037" y="9258300"/>
            <a:ext cx="1044755" cy="245517"/>
          </a:xfrm>
          <a:prstGeom prst="rect">
            <a:avLst/>
          </a:prstGeom>
        </p:spPr>
      </p:pic>
      <p:pic>
        <p:nvPicPr>
          <p:cNvPr id="10" name="Picture 10"/>
          <p:cNvPicPr>
            <a:picLocks noChangeAspect="1"/>
          </p:cNvPicPr>
          <p:nvPr/>
        </p:nvPicPr>
        <p:blipFill>
          <a:blip r:embed="rId7"/>
          <a:srcRect/>
          <a:stretch>
            <a:fillRect/>
          </a:stretch>
        </p:blipFill>
        <p:spPr>
          <a:xfrm>
            <a:off x="12126809" y="9258300"/>
            <a:ext cx="1044755" cy="24551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990748" y="2454791"/>
            <a:ext cx="16268552" cy="8137177"/>
          </a:xfrm>
          <a:prstGeom prst="rect">
            <a:avLst/>
          </a:prstGeom>
        </p:spPr>
        <p:txBody>
          <a:bodyPr lIns="0" tIns="0" rIns="0" bIns="0" rtlCol="0" anchor="t">
            <a:spAutoFit/>
          </a:bodyPr>
          <a:lstStyle/>
          <a:p>
            <a:pPr algn="l">
              <a:lnSpc>
                <a:spcPts val="3586"/>
              </a:lnSpc>
            </a:pPr>
            <a:r>
              <a:rPr lang="en-US" sz="2343" b="1">
                <a:solidFill>
                  <a:srgbClr val="FFFFFF"/>
                </a:solidFill>
                <a:latin typeface="IBM Plex Sans Bold"/>
                <a:ea typeface="IBM Plex Sans Bold"/>
                <a:cs typeface="IBM Plex Sans Bold"/>
                <a:sym typeface="IBM Plex Sans Bold"/>
              </a:rPr>
              <a:t>Interpretation:</a:t>
            </a:r>
          </a:p>
          <a:p>
            <a:pPr algn="l">
              <a:lnSpc>
                <a:spcPts val="3586"/>
              </a:lnSpc>
            </a:pPr>
            <a:r>
              <a:rPr lang="en-US" sz="2343">
                <a:solidFill>
                  <a:srgbClr val="FFFFFF"/>
                </a:solidFill>
                <a:latin typeface="IBM Plex Sans"/>
                <a:ea typeface="IBM Plex Sans"/>
                <a:cs typeface="IBM Plex Sans"/>
                <a:sym typeface="IBM Plex Sans"/>
              </a:rPr>
              <a:t>1. Equality of Variances</a:t>
            </a:r>
          </a:p>
          <a:p>
            <a:pPr marL="506060" lvl="1" indent="-253030" algn="l">
              <a:lnSpc>
                <a:spcPts val="3586"/>
              </a:lnSpc>
              <a:buFont typeface="Arial"/>
              <a:buChar char="•"/>
            </a:pPr>
            <a:r>
              <a:rPr lang="en-US" sz="2343">
                <a:solidFill>
                  <a:srgbClr val="FFFFFF"/>
                </a:solidFill>
                <a:latin typeface="IBM Plex Sans"/>
                <a:ea typeface="IBM Plex Sans"/>
                <a:cs typeface="IBM Plex Sans"/>
                <a:sym typeface="IBM Plex Sans"/>
              </a:rPr>
              <a:t> F = 1.356, p = 0.246 (&gt; 0.05)</a:t>
            </a:r>
          </a:p>
          <a:p>
            <a:pPr marL="506060" lvl="1" indent="-253030" algn="l">
              <a:lnSpc>
                <a:spcPts val="3586"/>
              </a:lnSpc>
              <a:buFont typeface="Arial"/>
              <a:buChar char="•"/>
            </a:pPr>
            <a:r>
              <a:rPr lang="en-US" sz="2343">
                <a:solidFill>
                  <a:srgbClr val="FFFFFF"/>
                </a:solidFill>
                <a:latin typeface="IBM Plex Sans"/>
                <a:ea typeface="IBM Plex Sans"/>
                <a:cs typeface="IBM Plex Sans"/>
                <a:sym typeface="IBM Plex Sans"/>
              </a:rPr>
              <a:t>Since p &gt; 0.05, we assume equal variances for the t-test.</a:t>
            </a:r>
          </a:p>
          <a:p>
            <a:pPr algn="l">
              <a:lnSpc>
                <a:spcPts val="3586"/>
              </a:lnSpc>
            </a:pPr>
            <a:r>
              <a:rPr lang="en-US" sz="2343">
                <a:solidFill>
                  <a:srgbClr val="FFFFFF"/>
                </a:solidFill>
                <a:latin typeface="IBM Plex Sans"/>
                <a:ea typeface="IBM Plex Sans"/>
                <a:cs typeface="IBM Plex Sans"/>
                <a:sym typeface="IBM Plex Sans"/>
              </a:rPr>
              <a:t>2. Independent Samples t-Test (Equal Variances Assumed)</a:t>
            </a:r>
          </a:p>
          <a:p>
            <a:pPr marL="506060" lvl="1" indent="-253030" algn="l">
              <a:lnSpc>
                <a:spcPts val="3586"/>
              </a:lnSpc>
              <a:buFont typeface="Arial"/>
              <a:buChar char="•"/>
            </a:pPr>
            <a:r>
              <a:rPr lang="en-US" sz="2343">
                <a:solidFill>
                  <a:srgbClr val="FFFFFF"/>
                </a:solidFill>
                <a:latin typeface="IBM Plex Sans"/>
                <a:ea typeface="IBM Plex Sans"/>
                <a:cs typeface="IBM Plex Sans"/>
                <a:sym typeface="IBM Plex Sans"/>
              </a:rPr>
              <a:t> t(140) = 2.781, p = 0.006 (&lt; 0.05)</a:t>
            </a:r>
          </a:p>
          <a:p>
            <a:pPr marL="506060" lvl="1" indent="-253030" algn="l">
              <a:lnSpc>
                <a:spcPts val="3586"/>
              </a:lnSpc>
              <a:buFont typeface="Arial"/>
              <a:buChar char="•"/>
            </a:pPr>
            <a:r>
              <a:rPr lang="en-US" sz="2343">
                <a:solidFill>
                  <a:srgbClr val="FFFFFF"/>
                </a:solidFill>
                <a:latin typeface="IBM Plex Sans"/>
                <a:ea typeface="IBM Plex Sans"/>
                <a:cs typeface="IBM Plex Sans"/>
                <a:sym typeface="IBM Plex Sans"/>
              </a:rPr>
              <a:t>Since p &lt; 0.05, we reject the null hypothesis (H₀) and conclude that there is a statistically significant difference in overall satisfaction between those who recommend Zepto and those who do not.</a:t>
            </a:r>
          </a:p>
          <a:p>
            <a:pPr marL="506060" lvl="1" indent="-253030" algn="l">
              <a:lnSpc>
                <a:spcPts val="3586"/>
              </a:lnSpc>
              <a:buFont typeface="Arial"/>
              <a:buChar char="•"/>
            </a:pPr>
            <a:r>
              <a:rPr lang="en-US" sz="2343">
                <a:solidFill>
                  <a:srgbClr val="FFFFFF"/>
                </a:solidFill>
                <a:latin typeface="IBM Plex Sans"/>
                <a:ea typeface="IBM Plex Sans"/>
                <a:cs typeface="IBM Plex Sans"/>
                <a:sym typeface="IBM Plex Sans"/>
              </a:rPr>
              <a:t> Mean Difference = 0.937, meaning that those who do not recommend Zepto have a higher satisfaction score than those who do.</a:t>
            </a:r>
          </a:p>
          <a:p>
            <a:pPr marL="506060" lvl="1" indent="-253030" algn="l">
              <a:lnSpc>
                <a:spcPts val="3586"/>
              </a:lnSpc>
              <a:buFont typeface="Arial"/>
              <a:buChar char="•"/>
            </a:pPr>
            <a:r>
              <a:rPr lang="en-US" sz="2343">
                <a:solidFill>
                  <a:srgbClr val="FFFFFF"/>
                </a:solidFill>
                <a:latin typeface="IBM Plex Sans"/>
                <a:ea typeface="IBM Plex Sans"/>
                <a:cs typeface="IBM Plex Sans"/>
                <a:sym typeface="IBM Plex Sans"/>
              </a:rPr>
              <a:t>95% Confidence Interval: (0.271 to 1.603) , Since this interval does not contain 0, the result is statistically significant.</a:t>
            </a:r>
          </a:p>
          <a:p>
            <a:pPr algn="l">
              <a:lnSpc>
                <a:spcPts val="3586"/>
              </a:lnSpc>
            </a:pPr>
            <a:r>
              <a:rPr lang="en-US" sz="2343">
                <a:solidFill>
                  <a:srgbClr val="FFFFFF"/>
                </a:solidFill>
                <a:latin typeface="IBM Plex Sans"/>
                <a:ea typeface="IBM Plex Sans"/>
                <a:cs typeface="IBM Plex Sans"/>
                <a:sym typeface="IBM Plex Sans"/>
              </a:rPr>
              <a:t>3. Independent Samples t-Test (Equal Variances Not Assumed)</a:t>
            </a:r>
          </a:p>
          <a:p>
            <a:pPr marL="506060" lvl="1" indent="-253030" algn="l">
              <a:lnSpc>
                <a:spcPts val="3586"/>
              </a:lnSpc>
              <a:buFont typeface="Arial"/>
              <a:buChar char="•"/>
            </a:pPr>
            <a:r>
              <a:rPr lang="en-US" sz="2343">
                <a:solidFill>
                  <a:srgbClr val="FFFFFF"/>
                </a:solidFill>
                <a:latin typeface="IBM Plex Sans"/>
                <a:ea typeface="IBM Plex Sans"/>
                <a:cs typeface="IBM Plex Sans"/>
                <a:sym typeface="IBM Plex Sans"/>
              </a:rPr>
              <a:t>t(15.624) = 3.202, p = 0.006 (&lt; 0.05)</a:t>
            </a:r>
          </a:p>
          <a:p>
            <a:pPr marL="506060" lvl="1" indent="-253030" algn="l">
              <a:lnSpc>
                <a:spcPts val="3586"/>
              </a:lnSpc>
              <a:buFont typeface="Arial"/>
              <a:buChar char="•"/>
            </a:pPr>
            <a:r>
              <a:rPr lang="en-US" sz="2343">
                <a:solidFill>
                  <a:srgbClr val="FFFFFF"/>
                </a:solidFill>
                <a:latin typeface="IBM Plex Sans"/>
                <a:ea typeface="IBM Plex Sans"/>
                <a:cs typeface="IBM Plex Sans"/>
                <a:sym typeface="IBM Plex Sans"/>
              </a:rPr>
              <a:t>Since p &lt; 0.05, the conclusion remains the same.</a:t>
            </a:r>
          </a:p>
          <a:p>
            <a:pPr marL="506060" lvl="1" indent="-253030" algn="l">
              <a:lnSpc>
                <a:spcPts val="3586"/>
              </a:lnSpc>
              <a:buFont typeface="Arial"/>
              <a:buChar char="•"/>
            </a:pPr>
            <a:r>
              <a:rPr lang="en-US" sz="2343">
                <a:solidFill>
                  <a:srgbClr val="FFFFFF"/>
                </a:solidFill>
                <a:latin typeface="IBM Plex Sans"/>
                <a:ea typeface="IBM Plex Sans"/>
                <a:cs typeface="IBM Plex Sans"/>
                <a:sym typeface="IBM Plex Sans"/>
              </a:rPr>
              <a:t>those who do not recommend Zepto (No) have a higher satisfaction score than those who recommend Zepto (Yes), the interpretation is correct.</a:t>
            </a:r>
          </a:p>
          <a:p>
            <a:pPr algn="l">
              <a:lnSpc>
                <a:spcPts val="3229"/>
              </a:lnSpc>
            </a:pPr>
            <a:endParaRPr lang="en-US" sz="2343">
              <a:solidFill>
                <a:srgbClr val="FFFFFF"/>
              </a:solidFill>
              <a:latin typeface="IBM Plex Sans"/>
              <a:ea typeface="IBM Plex Sans"/>
              <a:cs typeface="IBM Plex Sans"/>
              <a:sym typeface="IBM Plex Sans"/>
            </a:endParaRPr>
          </a:p>
          <a:p>
            <a:pPr algn="l">
              <a:lnSpc>
                <a:spcPts val="4300"/>
              </a:lnSpc>
            </a:pPr>
            <a:endParaRPr lang="en-US" sz="2343">
              <a:solidFill>
                <a:srgbClr val="FFFFFF"/>
              </a:solidFill>
              <a:latin typeface="IBM Plex Sans"/>
              <a:ea typeface="IBM Plex Sans"/>
              <a:cs typeface="IBM Plex Sans"/>
              <a:sym typeface="IBM Plex Sans"/>
            </a:endParaRPr>
          </a:p>
        </p:txBody>
      </p:sp>
      <p:sp>
        <p:nvSpPr>
          <p:cNvPr id="6" name="TextBox 6"/>
          <p:cNvSpPr txBox="1"/>
          <p:nvPr/>
        </p:nvSpPr>
        <p:spPr>
          <a:xfrm>
            <a:off x="1028700" y="1461125"/>
            <a:ext cx="10986186"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Independent Sample T-Test </a:t>
            </a:r>
          </a:p>
        </p:txBody>
      </p:sp>
      <p:sp>
        <p:nvSpPr>
          <p:cNvPr id="7" name="TextBox 7"/>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1028700" y="3045121"/>
            <a:ext cx="11702041" cy="3629395"/>
          </a:xfrm>
          <a:prstGeom prst="rect">
            <a:avLst/>
          </a:prstGeom>
        </p:spPr>
        <p:txBody>
          <a:bodyPr lIns="0" tIns="0" rIns="0" bIns="0" rtlCol="0" anchor="t">
            <a:spAutoFit/>
          </a:bodyPr>
          <a:lstStyle/>
          <a:p>
            <a:pPr algn="l">
              <a:lnSpc>
                <a:spcPts val="4346"/>
              </a:lnSpc>
            </a:pPr>
            <a:r>
              <a:rPr lang="en-US" sz="3104" b="1">
                <a:solidFill>
                  <a:srgbClr val="FFFFFF"/>
                </a:solidFill>
                <a:latin typeface="IBM Plex Sans Bold"/>
                <a:ea typeface="IBM Plex Sans Bold"/>
                <a:cs typeface="IBM Plex Sans Bold"/>
                <a:sym typeface="IBM Plex Sans Bold"/>
              </a:rPr>
              <a:t>Key Findings:</a:t>
            </a:r>
          </a:p>
          <a:p>
            <a:pPr marL="614664" lvl="1" indent="-307332" algn="l">
              <a:lnSpc>
                <a:spcPts val="3985"/>
              </a:lnSpc>
              <a:buFont typeface="Arial"/>
              <a:buChar char="•"/>
            </a:pPr>
            <a:r>
              <a:rPr lang="en-US" sz="2846">
                <a:solidFill>
                  <a:srgbClr val="FFFFFF"/>
                </a:solidFill>
                <a:latin typeface="IBM Plex Sans"/>
                <a:ea typeface="IBM Plex Sans"/>
                <a:cs typeface="IBM Plex Sans"/>
                <a:sym typeface="IBM Plex Sans"/>
              </a:rPr>
              <a:t>The mean satisfaction score for users who do not recommend Zepto is higher than for those who do recommend it.</a:t>
            </a:r>
          </a:p>
          <a:p>
            <a:pPr marL="614664" lvl="1" indent="-307332" algn="l">
              <a:lnSpc>
                <a:spcPts val="3985"/>
              </a:lnSpc>
              <a:buFont typeface="Arial"/>
              <a:buChar char="•"/>
            </a:pPr>
            <a:r>
              <a:rPr lang="en-US" sz="2846">
                <a:solidFill>
                  <a:srgbClr val="FFFFFF"/>
                </a:solidFill>
                <a:latin typeface="IBM Plex Sans"/>
                <a:ea typeface="IBM Plex Sans"/>
                <a:cs typeface="IBM Plex Sans"/>
                <a:sym typeface="IBM Plex Sans"/>
              </a:rPr>
              <a:t>This suggests that users who do not recommend Zepto may have different expectations or service experiences than those who do.</a:t>
            </a:r>
          </a:p>
          <a:p>
            <a:pPr algn="l">
              <a:lnSpc>
                <a:spcPts val="4346"/>
              </a:lnSpc>
            </a:pPr>
            <a:endParaRPr lang="en-US" sz="2846">
              <a:solidFill>
                <a:srgbClr val="FFFFFF"/>
              </a:solidFill>
              <a:latin typeface="IBM Plex Sans"/>
              <a:ea typeface="IBM Plex Sans"/>
              <a:cs typeface="IBM Plex Sans"/>
              <a:sym typeface="IBM Plex Sans"/>
            </a:endParaRPr>
          </a:p>
          <a:p>
            <a:pPr algn="l">
              <a:lnSpc>
                <a:spcPts val="4346"/>
              </a:lnSpc>
            </a:pPr>
            <a:endParaRPr lang="en-US" sz="2846">
              <a:solidFill>
                <a:srgbClr val="FFFFFF"/>
              </a:solidFill>
              <a:latin typeface="IBM Plex Sans"/>
              <a:ea typeface="IBM Plex Sans"/>
              <a:cs typeface="IBM Plex Sans"/>
              <a:sym typeface="IBM Plex Sans"/>
            </a:endParaRPr>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7" name="TextBox 7"/>
          <p:cNvSpPr txBox="1"/>
          <p:nvPr/>
        </p:nvSpPr>
        <p:spPr>
          <a:xfrm>
            <a:off x="1254839" y="6206567"/>
            <a:ext cx="11766875" cy="3051733"/>
          </a:xfrm>
          <a:prstGeom prst="rect">
            <a:avLst/>
          </a:prstGeom>
        </p:spPr>
        <p:txBody>
          <a:bodyPr lIns="0" tIns="0" rIns="0" bIns="0" rtlCol="0" anchor="t">
            <a:spAutoFit/>
          </a:bodyPr>
          <a:lstStyle/>
          <a:p>
            <a:pPr algn="l">
              <a:lnSpc>
                <a:spcPts val="4370"/>
              </a:lnSpc>
            </a:pPr>
            <a:r>
              <a:rPr lang="en-US" sz="3121" b="1">
                <a:solidFill>
                  <a:srgbClr val="FFFFFF"/>
                </a:solidFill>
                <a:latin typeface="IBM Plex Sans Bold"/>
                <a:ea typeface="IBM Plex Sans Bold"/>
                <a:cs typeface="IBM Plex Sans Bold"/>
                <a:sym typeface="IBM Plex Sans Bold"/>
              </a:rPr>
              <a:t>Conclusion:</a:t>
            </a:r>
          </a:p>
          <a:p>
            <a:pPr marL="618070" lvl="1" indent="-309035" algn="l">
              <a:lnSpc>
                <a:spcPts val="4007"/>
              </a:lnSpc>
              <a:buFont typeface="Arial"/>
              <a:buChar char="•"/>
            </a:pPr>
            <a:r>
              <a:rPr lang="en-US" sz="2862">
                <a:solidFill>
                  <a:srgbClr val="FFFFFF"/>
                </a:solidFill>
                <a:latin typeface="IBM Plex Sans"/>
                <a:ea typeface="IBM Plex Sans"/>
                <a:cs typeface="IBM Plex Sans"/>
                <a:sym typeface="IBM Plex Sans"/>
              </a:rPr>
              <a:t>There is a significant difference in overall satisfaction between users who recommend Zepto and those who do not. However, the unexpected finding that non-recommenders have higher satisfaction suggests further investigation is needed to understand customer expectations and behavior.</a:t>
            </a:r>
          </a:p>
        </p:txBody>
      </p:sp>
      <p:sp>
        <p:nvSpPr>
          <p:cNvPr id="8" name="TextBox 8"/>
          <p:cNvSpPr txBox="1"/>
          <p:nvPr/>
        </p:nvSpPr>
        <p:spPr>
          <a:xfrm>
            <a:off x="1028700" y="1756179"/>
            <a:ext cx="10986186"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Independent Sample T-Test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990748" y="2997275"/>
            <a:ext cx="9645658" cy="3448998"/>
          </a:xfrm>
          <a:prstGeom prst="rect">
            <a:avLst/>
          </a:prstGeom>
        </p:spPr>
        <p:txBody>
          <a:bodyPr lIns="0" tIns="0" rIns="0" bIns="0" rtlCol="0" anchor="t">
            <a:spAutoFit/>
          </a:bodyPr>
          <a:lstStyle/>
          <a:p>
            <a:pPr algn="l">
              <a:lnSpc>
                <a:spcPts val="5529"/>
              </a:lnSpc>
            </a:pPr>
            <a:r>
              <a:rPr lang="en-US" sz="3613" b="1">
                <a:solidFill>
                  <a:srgbClr val="FFFFFF"/>
                </a:solidFill>
                <a:latin typeface="IBM Plex Sans Bold"/>
                <a:ea typeface="IBM Plex Sans Bold"/>
                <a:cs typeface="IBM Plex Sans Bold"/>
                <a:sym typeface="IBM Plex Sans Bold"/>
              </a:rPr>
              <a:t>Monthly Income vs. Overall Satisfaction:</a:t>
            </a:r>
          </a:p>
          <a:p>
            <a:pPr marL="585903" lvl="1" indent="-292951" algn="l">
              <a:lnSpc>
                <a:spcPts val="4152"/>
              </a:lnSpc>
              <a:buFont typeface="Arial"/>
              <a:buChar char="•"/>
            </a:pPr>
            <a:r>
              <a:rPr lang="en-US" sz="2713">
                <a:solidFill>
                  <a:srgbClr val="FFFFFF"/>
                </a:solidFill>
                <a:latin typeface="IBM Plex Sans"/>
                <a:ea typeface="IBM Plex Sans"/>
                <a:cs typeface="IBM Plex Sans"/>
                <a:sym typeface="IBM Plex Sans"/>
              </a:rPr>
              <a:t>H0: There is no significant difference in satisfaction levels across different monthly income groups.</a:t>
            </a:r>
          </a:p>
          <a:p>
            <a:pPr marL="585903" lvl="1" indent="-292951" algn="just">
              <a:lnSpc>
                <a:spcPts val="4152"/>
              </a:lnSpc>
              <a:buFont typeface="Arial"/>
              <a:buChar char="•"/>
            </a:pPr>
            <a:r>
              <a:rPr lang="en-US" sz="2713">
                <a:solidFill>
                  <a:srgbClr val="FFFFFF"/>
                </a:solidFill>
                <a:latin typeface="IBM Plex Sans"/>
                <a:ea typeface="IBM Plex Sans"/>
                <a:cs typeface="IBM Plex Sans"/>
                <a:sym typeface="IBM Plex Sans"/>
              </a:rPr>
              <a:t>H1: There is significant difference in satisfaction levels across different monthly income group.</a:t>
            </a:r>
          </a:p>
          <a:p>
            <a:pPr algn="l">
              <a:lnSpc>
                <a:spcPts val="5529"/>
              </a:lnSpc>
            </a:pPr>
            <a:endParaRPr lang="en-US" sz="2713">
              <a:solidFill>
                <a:srgbClr val="FFFFFF"/>
              </a:solidFill>
              <a:latin typeface="IBM Plex Sans"/>
              <a:ea typeface="IBM Plex Sans"/>
              <a:cs typeface="IBM Plex Sans"/>
              <a:sym typeface="IBM Plex Sans"/>
            </a:endParaRPr>
          </a:p>
        </p:txBody>
      </p:sp>
      <p:sp>
        <p:nvSpPr>
          <p:cNvPr id="6" name="Freeform 6"/>
          <p:cNvSpPr/>
          <p:nvPr/>
        </p:nvSpPr>
        <p:spPr>
          <a:xfrm>
            <a:off x="1887972" y="6345119"/>
            <a:ext cx="7851209" cy="2345549"/>
          </a:xfrm>
          <a:custGeom>
            <a:avLst/>
            <a:gdLst/>
            <a:ahLst/>
            <a:cxnLst/>
            <a:rect l="l" t="t" r="r" b="b"/>
            <a:pathLst>
              <a:path w="7851209" h="2345549">
                <a:moveTo>
                  <a:pt x="0" y="0"/>
                </a:moveTo>
                <a:lnTo>
                  <a:pt x="7851209" y="0"/>
                </a:lnTo>
                <a:lnTo>
                  <a:pt x="7851209" y="2345549"/>
                </a:lnTo>
                <a:lnTo>
                  <a:pt x="0" y="2345549"/>
                </a:lnTo>
                <a:lnTo>
                  <a:pt x="0" y="0"/>
                </a:lnTo>
                <a:close/>
              </a:path>
            </a:pathLst>
          </a:custGeom>
          <a:blipFill>
            <a:blip r:embed="rId6"/>
            <a:stretch>
              <a:fillRect/>
            </a:stretch>
          </a:blipFill>
        </p:spPr>
        <p:txBody>
          <a:bodyPr/>
          <a:lstStyle/>
          <a:p>
            <a:endParaRPr lang="en-IN"/>
          </a:p>
        </p:txBody>
      </p:sp>
      <p:sp>
        <p:nvSpPr>
          <p:cNvPr id="7" name="TextBox 7"/>
          <p:cNvSpPr txBox="1"/>
          <p:nvPr/>
        </p:nvSpPr>
        <p:spPr>
          <a:xfrm>
            <a:off x="1028700" y="1755958"/>
            <a:ext cx="7237669"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ANOVA</a:t>
            </a:r>
          </a:p>
        </p:txBody>
      </p:sp>
      <p:sp>
        <p:nvSpPr>
          <p:cNvPr id="8" name="TextBox 8"/>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9" name="Freeform 9"/>
          <p:cNvSpPr/>
          <p:nvPr/>
        </p:nvSpPr>
        <p:spPr>
          <a:xfrm>
            <a:off x="10857237" y="3786134"/>
            <a:ext cx="6622894" cy="5472166"/>
          </a:xfrm>
          <a:custGeom>
            <a:avLst/>
            <a:gdLst/>
            <a:ahLst/>
            <a:cxnLst/>
            <a:rect l="l" t="t" r="r" b="b"/>
            <a:pathLst>
              <a:path w="6622894" h="5472166">
                <a:moveTo>
                  <a:pt x="0" y="0"/>
                </a:moveTo>
                <a:lnTo>
                  <a:pt x="6622894" y="0"/>
                </a:lnTo>
                <a:lnTo>
                  <a:pt x="6622894" y="5472166"/>
                </a:lnTo>
                <a:lnTo>
                  <a:pt x="0" y="5472166"/>
                </a:lnTo>
                <a:lnTo>
                  <a:pt x="0" y="0"/>
                </a:lnTo>
                <a:close/>
              </a:path>
            </a:pathLst>
          </a:custGeom>
          <a:blipFill>
            <a:blip r:embed="rId7"/>
            <a:stretch>
              <a:fillRect/>
            </a:stretch>
          </a:blipFill>
        </p:spPr>
        <p:txBody>
          <a:bodyPr/>
          <a:lstStyle/>
          <a:p>
            <a:endParaRPr lang="en-IN"/>
          </a:p>
        </p:txBody>
      </p:sp>
      <p:pic>
        <p:nvPicPr>
          <p:cNvPr id="10" name="Picture 10"/>
          <p:cNvPicPr>
            <a:picLocks noChangeAspect="1"/>
          </p:cNvPicPr>
          <p:nvPr/>
        </p:nvPicPr>
        <p:blipFill>
          <a:blip r:embed="rId8"/>
          <a:srcRect/>
          <a:stretch>
            <a:fillRect/>
          </a:stretch>
        </p:blipFill>
        <p:spPr>
          <a:xfrm>
            <a:off x="8424326" y="7202188"/>
            <a:ext cx="1343430" cy="31570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990748" y="2997275"/>
            <a:ext cx="13583811" cy="4782498"/>
          </a:xfrm>
          <a:prstGeom prst="rect">
            <a:avLst/>
          </a:prstGeom>
        </p:spPr>
        <p:txBody>
          <a:bodyPr lIns="0" tIns="0" rIns="0" bIns="0" rtlCol="0" anchor="t">
            <a:spAutoFit/>
          </a:bodyPr>
          <a:lstStyle/>
          <a:p>
            <a:pPr algn="l">
              <a:lnSpc>
                <a:spcPts val="5529"/>
              </a:lnSpc>
            </a:pPr>
            <a:r>
              <a:rPr lang="en-US" sz="3613" b="1">
                <a:solidFill>
                  <a:srgbClr val="FFFFFF"/>
                </a:solidFill>
                <a:latin typeface="IBM Plex Sans Bold"/>
                <a:ea typeface="IBM Plex Sans Bold"/>
                <a:cs typeface="IBM Plex Sans Bold"/>
                <a:sym typeface="IBM Plex Sans Bold"/>
              </a:rPr>
              <a:t>Monthly Income vs. Overall Satisfaction:</a:t>
            </a:r>
          </a:p>
          <a:p>
            <a:pPr algn="l">
              <a:lnSpc>
                <a:spcPts val="4611"/>
              </a:lnSpc>
            </a:pPr>
            <a:r>
              <a:rPr lang="en-US" sz="3013" b="1">
                <a:solidFill>
                  <a:srgbClr val="FFFFFF"/>
                </a:solidFill>
                <a:latin typeface="IBM Plex Sans Bold"/>
                <a:ea typeface="IBM Plex Sans Bold"/>
                <a:cs typeface="IBM Plex Sans Bold"/>
                <a:sym typeface="IBM Plex Sans Bold"/>
              </a:rPr>
              <a:t>Interpretation:</a:t>
            </a:r>
          </a:p>
          <a:p>
            <a:pPr marL="650671" lvl="1" indent="-325336" algn="l">
              <a:lnSpc>
                <a:spcPts val="4611"/>
              </a:lnSpc>
              <a:buFont typeface="Arial"/>
              <a:buChar char="•"/>
            </a:pPr>
            <a:r>
              <a:rPr lang="en-US" sz="3013">
                <a:solidFill>
                  <a:srgbClr val="FFFFFF"/>
                </a:solidFill>
                <a:latin typeface="IBM Plex Sans"/>
                <a:ea typeface="IBM Plex Sans"/>
                <a:cs typeface="IBM Plex Sans"/>
                <a:sym typeface="IBM Plex Sans"/>
              </a:rPr>
              <a:t>Overall satisfaction and income group</a:t>
            </a:r>
          </a:p>
          <a:p>
            <a:pPr marL="650671" lvl="1" indent="-325336" algn="l">
              <a:lnSpc>
                <a:spcPts val="4611"/>
              </a:lnSpc>
              <a:buFont typeface="Arial"/>
              <a:buChar char="•"/>
            </a:pPr>
            <a:r>
              <a:rPr lang="en-US" sz="3013">
                <a:solidFill>
                  <a:srgbClr val="FFFFFF"/>
                </a:solidFill>
                <a:latin typeface="IBM Plex Sans"/>
                <a:ea typeface="IBM Plex Sans"/>
                <a:cs typeface="IBM Plex Sans"/>
                <a:sym typeface="IBM Plex Sans"/>
              </a:rPr>
              <a:t>The p-value (Sig.) = </a:t>
            </a:r>
            <a:r>
              <a:rPr lang="en-US" sz="3013" b="1">
                <a:solidFill>
                  <a:srgbClr val="FFFFFF"/>
                </a:solidFill>
                <a:latin typeface="IBM Plex Sans Bold"/>
                <a:ea typeface="IBM Plex Sans Bold"/>
                <a:cs typeface="IBM Plex Sans Bold"/>
                <a:sym typeface="IBM Plex Sans Bold"/>
              </a:rPr>
              <a:t>0.8875</a:t>
            </a:r>
            <a:r>
              <a:rPr lang="en-US" sz="3013">
                <a:solidFill>
                  <a:srgbClr val="FFFFFF"/>
                </a:solidFill>
                <a:latin typeface="IBM Plex Sans"/>
                <a:ea typeface="IBM Plex Sans"/>
                <a:cs typeface="IBM Plex Sans"/>
                <a:sym typeface="IBM Plex Sans"/>
              </a:rPr>
              <a:t>, which is also greater than </a:t>
            </a:r>
            <a:r>
              <a:rPr lang="en-US" sz="3013" b="1">
                <a:solidFill>
                  <a:srgbClr val="FFFFFF"/>
                </a:solidFill>
                <a:latin typeface="IBM Plex Sans Bold"/>
                <a:ea typeface="IBM Plex Sans Bold"/>
                <a:cs typeface="IBM Plex Sans Bold"/>
                <a:sym typeface="IBM Plex Sans Bold"/>
              </a:rPr>
              <a:t>0.05</a:t>
            </a:r>
            <a:r>
              <a:rPr lang="en-US" sz="3013">
                <a:solidFill>
                  <a:srgbClr val="FFFFFF"/>
                </a:solidFill>
                <a:latin typeface="IBM Plex Sans"/>
                <a:ea typeface="IBM Plex Sans"/>
                <a:cs typeface="IBM Plex Sans"/>
                <a:sym typeface="IBM Plex Sans"/>
              </a:rPr>
              <a:t>.</a:t>
            </a:r>
          </a:p>
          <a:p>
            <a:pPr marL="650671" lvl="1" indent="-325336" algn="l">
              <a:lnSpc>
                <a:spcPts val="4611"/>
              </a:lnSpc>
              <a:buFont typeface="Arial"/>
              <a:buChar char="•"/>
            </a:pPr>
            <a:r>
              <a:rPr lang="en-US" sz="3013">
                <a:solidFill>
                  <a:srgbClr val="FFFFFF"/>
                </a:solidFill>
                <a:latin typeface="IBM Plex Sans"/>
                <a:ea typeface="IBM Plex Sans"/>
                <a:cs typeface="IBM Plex Sans"/>
                <a:sym typeface="IBM Plex Sans"/>
              </a:rPr>
              <a:t>This indicates that there is no significant difference in satisfaction levels across different Income groups.</a:t>
            </a:r>
          </a:p>
          <a:p>
            <a:pPr algn="l">
              <a:lnSpc>
                <a:spcPts val="4152"/>
              </a:lnSpc>
            </a:pPr>
            <a:endParaRPr lang="en-US" sz="3013">
              <a:solidFill>
                <a:srgbClr val="FFFFFF"/>
              </a:solidFill>
              <a:latin typeface="IBM Plex Sans"/>
              <a:ea typeface="IBM Plex Sans"/>
              <a:cs typeface="IBM Plex Sans"/>
              <a:sym typeface="IBM Plex Sans"/>
            </a:endParaRPr>
          </a:p>
          <a:p>
            <a:pPr algn="l">
              <a:lnSpc>
                <a:spcPts val="5529"/>
              </a:lnSpc>
            </a:pPr>
            <a:endParaRPr lang="en-US" sz="3013">
              <a:solidFill>
                <a:srgbClr val="FFFFFF"/>
              </a:solidFill>
              <a:latin typeface="IBM Plex Sans"/>
              <a:ea typeface="IBM Plex Sans"/>
              <a:cs typeface="IBM Plex Sans"/>
              <a:sym typeface="IBM Plex Sans"/>
            </a:endParaRPr>
          </a:p>
        </p:txBody>
      </p:sp>
      <p:sp>
        <p:nvSpPr>
          <p:cNvPr id="6" name="TextBox 6"/>
          <p:cNvSpPr txBox="1"/>
          <p:nvPr/>
        </p:nvSpPr>
        <p:spPr>
          <a:xfrm>
            <a:off x="1028700" y="1755958"/>
            <a:ext cx="7237669"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ANOVA</a:t>
            </a:r>
          </a:p>
        </p:txBody>
      </p:sp>
      <p:sp>
        <p:nvSpPr>
          <p:cNvPr id="7" name="TextBox 7"/>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990748" y="3044900"/>
            <a:ext cx="13620616" cy="4699286"/>
          </a:xfrm>
          <a:prstGeom prst="rect">
            <a:avLst/>
          </a:prstGeom>
        </p:spPr>
        <p:txBody>
          <a:bodyPr lIns="0" tIns="0" rIns="0" bIns="0" rtlCol="0" anchor="t">
            <a:spAutoFit/>
          </a:bodyPr>
          <a:lstStyle/>
          <a:p>
            <a:pPr algn="l">
              <a:lnSpc>
                <a:spcPts val="5059"/>
              </a:lnSpc>
            </a:pPr>
            <a:r>
              <a:rPr lang="en-US" sz="3613" b="1">
                <a:solidFill>
                  <a:srgbClr val="FFFFFF"/>
                </a:solidFill>
                <a:latin typeface="IBM Plex Sans Bold"/>
                <a:ea typeface="IBM Plex Sans Bold"/>
                <a:cs typeface="IBM Plex Sans Bold"/>
                <a:sym typeface="IBM Plex Sans Bold"/>
              </a:rPr>
              <a:t>Likelihood to Recommend vs. Age Group:</a:t>
            </a:r>
          </a:p>
          <a:p>
            <a:pPr marL="693850" lvl="1" indent="-346925" algn="l">
              <a:lnSpc>
                <a:spcPts val="4499"/>
              </a:lnSpc>
              <a:buFont typeface="Arial"/>
              <a:buChar char="•"/>
            </a:pPr>
            <a:r>
              <a:rPr lang="en-US" sz="3213">
                <a:solidFill>
                  <a:srgbClr val="FFFFFF"/>
                </a:solidFill>
                <a:latin typeface="IBM Plex Sans"/>
                <a:ea typeface="IBM Plex Sans"/>
                <a:cs typeface="IBM Plex Sans"/>
                <a:sym typeface="IBM Plex Sans"/>
              </a:rPr>
              <a:t>H0: There is no significant difference Likelihood to Recommend Zepto across difference Age group </a:t>
            </a:r>
          </a:p>
          <a:p>
            <a:pPr marL="693850" lvl="1" indent="-346925" algn="l">
              <a:lnSpc>
                <a:spcPts val="4499"/>
              </a:lnSpc>
              <a:buFont typeface="Arial"/>
              <a:buChar char="•"/>
            </a:pPr>
            <a:r>
              <a:rPr lang="en-US" sz="3213">
                <a:solidFill>
                  <a:srgbClr val="FFFFFF"/>
                </a:solidFill>
                <a:latin typeface="IBM Plex Sans"/>
                <a:ea typeface="IBM Plex Sans"/>
                <a:cs typeface="IBM Plex Sans"/>
                <a:sym typeface="IBM Plex Sans"/>
              </a:rPr>
              <a:t>H1: There is significant difference Likelihood to Recommend Zepto across difference Age group </a:t>
            </a:r>
          </a:p>
          <a:p>
            <a:pPr algn="l">
              <a:lnSpc>
                <a:spcPts val="4499"/>
              </a:lnSpc>
            </a:pPr>
            <a:endParaRPr lang="en-US" sz="3213">
              <a:solidFill>
                <a:srgbClr val="FFFFFF"/>
              </a:solidFill>
              <a:latin typeface="IBM Plex Sans"/>
              <a:ea typeface="IBM Plex Sans"/>
              <a:cs typeface="IBM Plex Sans"/>
              <a:sym typeface="IBM Plex Sans"/>
            </a:endParaRPr>
          </a:p>
          <a:p>
            <a:pPr algn="l">
              <a:lnSpc>
                <a:spcPts val="5059"/>
              </a:lnSpc>
            </a:pPr>
            <a:endParaRPr lang="en-US" sz="3213">
              <a:solidFill>
                <a:srgbClr val="FFFFFF"/>
              </a:solidFill>
              <a:latin typeface="IBM Plex Sans"/>
              <a:ea typeface="IBM Plex Sans"/>
              <a:cs typeface="IBM Plex Sans"/>
              <a:sym typeface="IBM Plex Sans"/>
            </a:endParaRPr>
          </a:p>
          <a:p>
            <a:pPr algn="l">
              <a:lnSpc>
                <a:spcPts val="5059"/>
              </a:lnSpc>
            </a:pPr>
            <a:endParaRPr lang="en-US" sz="3213">
              <a:solidFill>
                <a:srgbClr val="FFFFFF"/>
              </a:solidFill>
              <a:latin typeface="IBM Plex Sans"/>
              <a:ea typeface="IBM Plex Sans"/>
              <a:cs typeface="IBM Plex Sans"/>
              <a:sym typeface="IBM Plex Sans"/>
            </a:endParaRPr>
          </a:p>
        </p:txBody>
      </p:sp>
      <p:sp>
        <p:nvSpPr>
          <p:cNvPr id="6" name="Freeform 6"/>
          <p:cNvSpPr/>
          <p:nvPr/>
        </p:nvSpPr>
        <p:spPr>
          <a:xfrm>
            <a:off x="2069698" y="6761206"/>
            <a:ext cx="6664176" cy="2215838"/>
          </a:xfrm>
          <a:custGeom>
            <a:avLst/>
            <a:gdLst/>
            <a:ahLst/>
            <a:cxnLst/>
            <a:rect l="l" t="t" r="r" b="b"/>
            <a:pathLst>
              <a:path w="6664176" h="2215838">
                <a:moveTo>
                  <a:pt x="0" y="0"/>
                </a:moveTo>
                <a:lnTo>
                  <a:pt x="6664176" y="0"/>
                </a:lnTo>
                <a:lnTo>
                  <a:pt x="6664176" y="2215839"/>
                </a:lnTo>
                <a:lnTo>
                  <a:pt x="0" y="2215839"/>
                </a:lnTo>
                <a:lnTo>
                  <a:pt x="0" y="0"/>
                </a:lnTo>
                <a:close/>
              </a:path>
            </a:pathLst>
          </a:custGeom>
          <a:blipFill>
            <a:blip r:embed="rId6"/>
            <a:stretch>
              <a:fillRect/>
            </a:stretch>
          </a:blipFill>
        </p:spPr>
        <p:txBody>
          <a:bodyPr/>
          <a:lstStyle/>
          <a:p>
            <a:endParaRPr lang="en-IN"/>
          </a:p>
        </p:txBody>
      </p:sp>
      <p:sp>
        <p:nvSpPr>
          <p:cNvPr id="7" name="TextBox 7"/>
          <p:cNvSpPr txBox="1"/>
          <p:nvPr/>
        </p:nvSpPr>
        <p:spPr>
          <a:xfrm>
            <a:off x="1028700" y="1755958"/>
            <a:ext cx="7237669"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ANOVA</a:t>
            </a:r>
          </a:p>
        </p:txBody>
      </p:sp>
      <p:sp>
        <p:nvSpPr>
          <p:cNvPr id="8" name="TextBox 8"/>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9" name="Freeform 9"/>
          <p:cNvSpPr/>
          <p:nvPr/>
        </p:nvSpPr>
        <p:spPr>
          <a:xfrm>
            <a:off x="9880475" y="5662158"/>
            <a:ext cx="6706092" cy="3596142"/>
          </a:xfrm>
          <a:custGeom>
            <a:avLst/>
            <a:gdLst/>
            <a:ahLst/>
            <a:cxnLst/>
            <a:rect l="l" t="t" r="r" b="b"/>
            <a:pathLst>
              <a:path w="6706092" h="3596142">
                <a:moveTo>
                  <a:pt x="0" y="0"/>
                </a:moveTo>
                <a:lnTo>
                  <a:pt x="6706093" y="0"/>
                </a:lnTo>
                <a:lnTo>
                  <a:pt x="6706093" y="3596142"/>
                </a:lnTo>
                <a:lnTo>
                  <a:pt x="0" y="3596142"/>
                </a:lnTo>
                <a:lnTo>
                  <a:pt x="0" y="0"/>
                </a:lnTo>
                <a:close/>
              </a:path>
            </a:pathLst>
          </a:custGeom>
          <a:blipFill>
            <a:blip r:embed="rId7"/>
            <a:stretch>
              <a:fillRect/>
            </a:stretch>
          </a:blipFill>
        </p:spPr>
        <p:txBody>
          <a:bodyPr/>
          <a:lstStyle/>
          <a:p>
            <a:endParaRPr lang="en-IN"/>
          </a:p>
        </p:txBody>
      </p:sp>
      <p:pic>
        <p:nvPicPr>
          <p:cNvPr id="10" name="Picture 10"/>
          <p:cNvPicPr>
            <a:picLocks noChangeAspect="1"/>
          </p:cNvPicPr>
          <p:nvPr/>
        </p:nvPicPr>
        <p:blipFill>
          <a:blip r:embed="rId8"/>
          <a:srcRect/>
          <a:stretch>
            <a:fillRect/>
          </a:stretch>
        </p:blipFill>
        <p:spPr>
          <a:xfrm>
            <a:off x="7706852" y="7997125"/>
            <a:ext cx="1207173" cy="28368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990748" y="3044900"/>
            <a:ext cx="13620616" cy="6356636"/>
          </a:xfrm>
          <a:prstGeom prst="rect">
            <a:avLst/>
          </a:prstGeom>
        </p:spPr>
        <p:txBody>
          <a:bodyPr lIns="0" tIns="0" rIns="0" bIns="0" rtlCol="0" anchor="t">
            <a:spAutoFit/>
          </a:bodyPr>
          <a:lstStyle/>
          <a:p>
            <a:pPr algn="l">
              <a:lnSpc>
                <a:spcPts val="5059"/>
              </a:lnSpc>
            </a:pPr>
            <a:r>
              <a:rPr lang="en-US" sz="3613" b="1">
                <a:solidFill>
                  <a:srgbClr val="FFFFFF"/>
                </a:solidFill>
                <a:latin typeface="IBM Plex Sans Bold"/>
                <a:ea typeface="IBM Plex Sans Bold"/>
                <a:cs typeface="IBM Plex Sans Bold"/>
                <a:sym typeface="IBM Plex Sans Bold"/>
              </a:rPr>
              <a:t>Likelihood to Recommend vs. Age Group:</a:t>
            </a:r>
          </a:p>
          <a:p>
            <a:pPr algn="l">
              <a:lnSpc>
                <a:spcPts val="5059"/>
              </a:lnSpc>
            </a:pPr>
            <a:r>
              <a:rPr lang="en-US" sz="3613" b="1">
                <a:solidFill>
                  <a:srgbClr val="FFFFFF"/>
                </a:solidFill>
                <a:latin typeface="IBM Plex Sans Bold"/>
                <a:ea typeface="IBM Plex Sans Bold"/>
                <a:cs typeface="IBM Plex Sans Bold"/>
                <a:sym typeface="IBM Plex Sans Bold"/>
              </a:rPr>
              <a:t>Interpretation:</a:t>
            </a:r>
          </a:p>
          <a:p>
            <a:pPr marL="780208" lvl="1" indent="-390104" algn="l">
              <a:lnSpc>
                <a:spcPts val="5059"/>
              </a:lnSpc>
              <a:buFont typeface="Arial"/>
              <a:buChar char="•"/>
            </a:pPr>
            <a:r>
              <a:rPr lang="en-US" sz="3613">
                <a:solidFill>
                  <a:srgbClr val="FFFFFF"/>
                </a:solidFill>
                <a:latin typeface="IBM Plex Sans"/>
                <a:ea typeface="IBM Plex Sans"/>
                <a:cs typeface="IBM Plex Sans"/>
                <a:sym typeface="IBM Plex Sans"/>
              </a:rPr>
              <a:t>The p-value (Sig.) = </a:t>
            </a:r>
            <a:r>
              <a:rPr lang="en-US" sz="3613" b="1">
                <a:solidFill>
                  <a:srgbClr val="FFFFFF"/>
                </a:solidFill>
                <a:latin typeface="IBM Plex Sans Bold"/>
                <a:ea typeface="IBM Plex Sans Bold"/>
                <a:cs typeface="IBM Plex Sans Bold"/>
                <a:sym typeface="IBM Plex Sans Bold"/>
              </a:rPr>
              <a:t>0.361</a:t>
            </a:r>
            <a:r>
              <a:rPr lang="en-US" sz="3613">
                <a:solidFill>
                  <a:srgbClr val="FFFFFF"/>
                </a:solidFill>
                <a:latin typeface="IBM Plex Sans"/>
                <a:ea typeface="IBM Plex Sans"/>
                <a:cs typeface="IBM Plex Sans"/>
                <a:sym typeface="IBM Plex Sans"/>
              </a:rPr>
              <a:t>, which is also greater than </a:t>
            </a:r>
            <a:r>
              <a:rPr lang="en-US" sz="3613" b="1">
                <a:solidFill>
                  <a:srgbClr val="FFFFFF"/>
                </a:solidFill>
                <a:latin typeface="IBM Plex Sans Bold"/>
                <a:ea typeface="IBM Plex Sans Bold"/>
                <a:cs typeface="IBM Plex Sans Bold"/>
                <a:sym typeface="IBM Plex Sans Bold"/>
              </a:rPr>
              <a:t>0.05</a:t>
            </a:r>
            <a:r>
              <a:rPr lang="en-US" sz="3613">
                <a:solidFill>
                  <a:srgbClr val="FFFFFF"/>
                </a:solidFill>
                <a:latin typeface="IBM Plex Sans"/>
                <a:ea typeface="IBM Plex Sans"/>
                <a:cs typeface="IBM Plex Sans"/>
                <a:sym typeface="IBM Plex Sans"/>
              </a:rPr>
              <a:t>.</a:t>
            </a:r>
          </a:p>
          <a:p>
            <a:pPr marL="780208" lvl="1" indent="-390104" algn="l">
              <a:lnSpc>
                <a:spcPts val="5059"/>
              </a:lnSpc>
              <a:buFont typeface="Arial"/>
              <a:buChar char="•"/>
            </a:pPr>
            <a:r>
              <a:rPr lang="en-US" sz="3613">
                <a:solidFill>
                  <a:srgbClr val="FFFFFF"/>
                </a:solidFill>
                <a:latin typeface="IBM Plex Sans"/>
                <a:ea typeface="IBM Plex Sans"/>
                <a:cs typeface="IBM Plex Sans"/>
                <a:sym typeface="IBM Plex Sans"/>
              </a:rPr>
              <a:t>This indicates that there is no significant difference in recommendation likelihood across different age groups.</a:t>
            </a:r>
          </a:p>
          <a:p>
            <a:pPr marL="780208" lvl="1" indent="-390104" algn="l">
              <a:lnSpc>
                <a:spcPts val="5059"/>
              </a:lnSpc>
              <a:buFont typeface="Arial"/>
              <a:buChar char="•"/>
            </a:pPr>
            <a:r>
              <a:rPr lang="en-US" sz="3613">
                <a:solidFill>
                  <a:srgbClr val="FFFFFF"/>
                </a:solidFill>
                <a:latin typeface="IBM Plex Sans"/>
                <a:ea typeface="IBM Plex Sans"/>
                <a:cs typeface="IBM Plex Sans"/>
                <a:sym typeface="IBM Plex Sans"/>
              </a:rPr>
              <a:t>Age group does not significantly affect recommendation likelihood. The null hypothesis (H₀: No significant difference) is accepted, as the p-value (Sig.) = </a:t>
            </a:r>
            <a:r>
              <a:rPr lang="en-US" sz="3613" b="1">
                <a:solidFill>
                  <a:srgbClr val="FFFFFF"/>
                </a:solidFill>
                <a:latin typeface="IBM Plex Sans Bold"/>
                <a:ea typeface="IBM Plex Sans Bold"/>
                <a:cs typeface="IBM Plex Sans Bold"/>
                <a:sym typeface="IBM Plex Sans Bold"/>
              </a:rPr>
              <a:t>0.361</a:t>
            </a:r>
            <a:r>
              <a:rPr lang="en-US" sz="3613">
                <a:solidFill>
                  <a:srgbClr val="FFFFFF"/>
                </a:solidFill>
                <a:latin typeface="IBM Plex Sans"/>
                <a:ea typeface="IBM Plex Sans"/>
                <a:cs typeface="IBM Plex Sans"/>
                <a:sym typeface="IBM Plex Sans"/>
              </a:rPr>
              <a:t> is greater than </a:t>
            </a:r>
            <a:r>
              <a:rPr lang="en-US" sz="3613" b="1">
                <a:solidFill>
                  <a:srgbClr val="FFFFFF"/>
                </a:solidFill>
                <a:latin typeface="IBM Plex Sans Bold"/>
                <a:ea typeface="IBM Plex Sans Bold"/>
                <a:cs typeface="IBM Plex Sans Bold"/>
                <a:sym typeface="IBM Plex Sans Bold"/>
              </a:rPr>
              <a:t>0.05</a:t>
            </a:r>
            <a:r>
              <a:rPr lang="en-US" sz="3613">
                <a:solidFill>
                  <a:srgbClr val="FFFFFF"/>
                </a:solidFill>
                <a:latin typeface="IBM Plex Sans"/>
                <a:ea typeface="IBM Plex Sans"/>
                <a:cs typeface="IBM Plex Sans"/>
                <a:sym typeface="IBM Plex Sans"/>
              </a:rPr>
              <a:t>.</a:t>
            </a:r>
          </a:p>
          <a:p>
            <a:pPr algn="l">
              <a:lnSpc>
                <a:spcPts val="5059"/>
              </a:lnSpc>
            </a:pPr>
            <a:endParaRPr lang="en-US" sz="3613">
              <a:solidFill>
                <a:srgbClr val="FFFFFF"/>
              </a:solidFill>
              <a:latin typeface="IBM Plex Sans"/>
              <a:ea typeface="IBM Plex Sans"/>
              <a:cs typeface="IBM Plex Sans"/>
              <a:sym typeface="IBM Plex Sans"/>
            </a:endParaRPr>
          </a:p>
          <a:p>
            <a:pPr algn="l">
              <a:lnSpc>
                <a:spcPts val="5059"/>
              </a:lnSpc>
            </a:pPr>
            <a:endParaRPr lang="en-US" sz="3613">
              <a:solidFill>
                <a:srgbClr val="FFFFFF"/>
              </a:solidFill>
              <a:latin typeface="IBM Plex Sans"/>
              <a:ea typeface="IBM Plex Sans"/>
              <a:cs typeface="IBM Plex Sans"/>
              <a:sym typeface="IBM Plex Sans"/>
            </a:endParaRPr>
          </a:p>
        </p:txBody>
      </p:sp>
      <p:sp>
        <p:nvSpPr>
          <p:cNvPr id="6" name="TextBox 6"/>
          <p:cNvSpPr txBox="1"/>
          <p:nvPr/>
        </p:nvSpPr>
        <p:spPr>
          <a:xfrm>
            <a:off x="1028700" y="1755958"/>
            <a:ext cx="7237669"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ANOVA</a:t>
            </a:r>
          </a:p>
        </p:txBody>
      </p:sp>
      <p:sp>
        <p:nvSpPr>
          <p:cNvPr id="7" name="TextBox 7"/>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990748" y="3044900"/>
            <a:ext cx="13620616" cy="3632486"/>
          </a:xfrm>
          <a:prstGeom prst="rect">
            <a:avLst/>
          </a:prstGeom>
        </p:spPr>
        <p:txBody>
          <a:bodyPr lIns="0" tIns="0" rIns="0" bIns="0" rtlCol="0" anchor="t">
            <a:spAutoFit/>
          </a:bodyPr>
          <a:lstStyle/>
          <a:p>
            <a:pPr algn="l">
              <a:lnSpc>
                <a:spcPts val="5059"/>
              </a:lnSpc>
            </a:pPr>
            <a:r>
              <a:rPr lang="en-US" sz="3613" b="1">
                <a:solidFill>
                  <a:srgbClr val="FFFFFF"/>
                </a:solidFill>
                <a:latin typeface="IBM Plex Sans Bold"/>
                <a:ea typeface="IBM Plex Sans Bold"/>
                <a:cs typeface="IBM Plex Sans Bold"/>
                <a:sym typeface="IBM Plex Sans Bold"/>
              </a:rPr>
              <a:t>Key Findings:</a:t>
            </a:r>
          </a:p>
          <a:p>
            <a:pPr marL="715440" lvl="1" indent="-357720" algn="l">
              <a:lnSpc>
                <a:spcPts val="4639"/>
              </a:lnSpc>
              <a:buFont typeface="Arial"/>
              <a:buChar char="•"/>
            </a:pPr>
            <a:r>
              <a:rPr lang="en-US" sz="3313">
                <a:solidFill>
                  <a:srgbClr val="FFFFFF"/>
                </a:solidFill>
                <a:latin typeface="IBM Plex Sans"/>
                <a:ea typeface="IBM Plex Sans"/>
                <a:cs typeface="IBM Plex Sans"/>
                <a:sym typeface="IBM Plex Sans"/>
              </a:rPr>
              <a:t>Age groups typically have varying preferences and expectations.</a:t>
            </a:r>
          </a:p>
          <a:p>
            <a:pPr marL="715440" lvl="1" indent="-357720" algn="l">
              <a:lnSpc>
                <a:spcPts val="4639"/>
              </a:lnSpc>
              <a:buFont typeface="Arial"/>
              <a:buChar char="•"/>
            </a:pPr>
            <a:r>
              <a:rPr lang="en-US" sz="3313">
                <a:solidFill>
                  <a:srgbClr val="FFFFFF"/>
                </a:solidFill>
                <a:latin typeface="IBM Plex Sans"/>
                <a:ea typeface="IBM Plex Sans"/>
                <a:cs typeface="IBM Plex Sans"/>
                <a:sym typeface="IBM Plex Sans"/>
              </a:rPr>
              <a:t>Unexpected result as satisfaction level should varying upon different income groups.</a:t>
            </a:r>
          </a:p>
          <a:p>
            <a:pPr algn="l">
              <a:lnSpc>
                <a:spcPts val="5059"/>
              </a:lnSpc>
            </a:pPr>
            <a:endParaRPr lang="en-US" sz="3313">
              <a:solidFill>
                <a:srgbClr val="FFFFFF"/>
              </a:solidFill>
              <a:latin typeface="IBM Plex Sans"/>
              <a:ea typeface="IBM Plex Sans"/>
              <a:cs typeface="IBM Plex Sans"/>
              <a:sym typeface="IBM Plex Sans"/>
            </a:endParaRPr>
          </a:p>
          <a:p>
            <a:pPr algn="l">
              <a:lnSpc>
                <a:spcPts val="5059"/>
              </a:lnSpc>
            </a:pPr>
            <a:endParaRPr lang="en-US" sz="3313">
              <a:solidFill>
                <a:srgbClr val="FFFFFF"/>
              </a:solidFill>
              <a:latin typeface="IBM Plex Sans"/>
              <a:ea typeface="IBM Plex Sans"/>
              <a:cs typeface="IBM Plex Sans"/>
              <a:sym typeface="IBM Plex Sans"/>
            </a:endParaRPr>
          </a:p>
        </p:txBody>
      </p:sp>
      <p:sp>
        <p:nvSpPr>
          <p:cNvPr id="6" name="TextBox 6"/>
          <p:cNvSpPr txBox="1"/>
          <p:nvPr/>
        </p:nvSpPr>
        <p:spPr>
          <a:xfrm>
            <a:off x="1028700" y="1755958"/>
            <a:ext cx="7237669"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ANOVA</a:t>
            </a:r>
          </a:p>
        </p:txBody>
      </p:sp>
      <p:sp>
        <p:nvSpPr>
          <p:cNvPr id="7" name="TextBox 7"/>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8" name="TextBox 8"/>
          <p:cNvSpPr txBox="1"/>
          <p:nvPr/>
        </p:nvSpPr>
        <p:spPr>
          <a:xfrm>
            <a:off x="990748" y="5755259"/>
            <a:ext cx="13620616" cy="2359946"/>
          </a:xfrm>
          <a:prstGeom prst="rect">
            <a:avLst/>
          </a:prstGeom>
        </p:spPr>
        <p:txBody>
          <a:bodyPr lIns="0" tIns="0" rIns="0" bIns="0" rtlCol="0" anchor="t">
            <a:spAutoFit/>
          </a:bodyPr>
          <a:lstStyle/>
          <a:p>
            <a:pPr algn="l">
              <a:lnSpc>
                <a:spcPts val="5059"/>
              </a:lnSpc>
            </a:pPr>
            <a:r>
              <a:rPr lang="en-US" sz="3613" b="1">
                <a:solidFill>
                  <a:srgbClr val="FFFFFF"/>
                </a:solidFill>
                <a:latin typeface="IBM Plex Sans Bold"/>
                <a:ea typeface="IBM Plex Sans Bold"/>
                <a:cs typeface="IBM Plex Sans Bold"/>
                <a:sym typeface="IBM Plex Sans Bold"/>
              </a:rPr>
              <a:t>Conclusion:</a:t>
            </a:r>
          </a:p>
          <a:p>
            <a:pPr marL="715440" lvl="1" indent="-357720" algn="l">
              <a:lnSpc>
                <a:spcPts val="4639"/>
              </a:lnSpc>
              <a:buFont typeface="Arial"/>
              <a:buChar char="•"/>
            </a:pPr>
            <a:r>
              <a:rPr lang="en-US" sz="3313">
                <a:solidFill>
                  <a:srgbClr val="FFFFFF"/>
                </a:solidFill>
                <a:latin typeface="IBM Plex Sans"/>
                <a:ea typeface="IBM Plex Sans"/>
                <a:cs typeface="IBM Plex Sans"/>
                <a:sym typeface="IBM Plex Sans"/>
              </a:rPr>
              <a:t>The unexpected findings suggest that while Zepto delivers consistent service quality, there may be underlying issues affecting customer loyalty and perceived value.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a:off x="17259300" y="0"/>
            <a:ext cx="1072848" cy="718808"/>
          </a:xfrm>
          <a:custGeom>
            <a:avLst/>
            <a:gdLst/>
            <a:ahLst/>
            <a:cxnLst/>
            <a:rect l="l" t="t" r="r" b="b"/>
            <a:pathLst>
              <a:path w="1072848" h="718808">
                <a:moveTo>
                  <a:pt x="0" y="0"/>
                </a:moveTo>
                <a:lnTo>
                  <a:pt x="1072848" y="0"/>
                </a:lnTo>
                <a:lnTo>
                  <a:pt x="1072848" y="718808"/>
                </a:lnTo>
                <a:lnTo>
                  <a:pt x="0" y="718808"/>
                </a:lnTo>
                <a:lnTo>
                  <a:pt x="0" y="0"/>
                </a:lnTo>
                <a:close/>
              </a:path>
            </a:pathLst>
          </a:custGeom>
          <a:blipFill>
            <a:blip r:embed="rId3"/>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4"/>
            <a:stretch>
              <a:fillRect/>
            </a:stretch>
          </a:blipFill>
        </p:spPr>
        <p:txBody>
          <a:bodyPr/>
          <a:lstStyle/>
          <a:p>
            <a:endParaRPr lang="en-IN"/>
          </a:p>
        </p:txBody>
      </p:sp>
      <p:sp>
        <p:nvSpPr>
          <p:cNvPr id="5" name="Freeform 5"/>
          <p:cNvSpPr/>
          <p:nvPr/>
        </p:nvSpPr>
        <p:spPr>
          <a:xfrm>
            <a:off x="9144000" y="2142759"/>
            <a:ext cx="10938036" cy="6152645"/>
          </a:xfrm>
          <a:custGeom>
            <a:avLst/>
            <a:gdLst/>
            <a:ahLst/>
            <a:cxnLst/>
            <a:rect l="l" t="t" r="r" b="b"/>
            <a:pathLst>
              <a:path w="10938036" h="6152645">
                <a:moveTo>
                  <a:pt x="0" y="0"/>
                </a:moveTo>
                <a:lnTo>
                  <a:pt x="10938036" y="0"/>
                </a:lnTo>
                <a:lnTo>
                  <a:pt x="10938036" y="6152645"/>
                </a:lnTo>
                <a:lnTo>
                  <a:pt x="0" y="6152645"/>
                </a:lnTo>
                <a:lnTo>
                  <a:pt x="0" y="0"/>
                </a:lnTo>
                <a:close/>
              </a:path>
            </a:pathLst>
          </a:custGeom>
          <a:blipFill>
            <a:blip r:embed="rId5"/>
            <a:stretch>
              <a:fillRect/>
            </a:stretch>
          </a:blipFill>
        </p:spPr>
        <p:txBody>
          <a:bodyPr/>
          <a:lstStyle/>
          <a:p>
            <a:endParaRPr lang="en-IN"/>
          </a:p>
        </p:txBody>
      </p:sp>
      <p:sp>
        <p:nvSpPr>
          <p:cNvPr id="6" name="TextBox 6"/>
          <p:cNvSpPr txBox="1"/>
          <p:nvPr/>
        </p:nvSpPr>
        <p:spPr>
          <a:xfrm>
            <a:off x="1028700" y="3008980"/>
            <a:ext cx="6631941" cy="5605145"/>
          </a:xfrm>
          <a:prstGeom prst="rect">
            <a:avLst/>
          </a:prstGeom>
        </p:spPr>
        <p:txBody>
          <a:bodyPr lIns="0" tIns="0" rIns="0" bIns="0" rtlCol="0" anchor="t">
            <a:spAutoFit/>
          </a:bodyPr>
          <a:lstStyle/>
          <a:p>
            <a:pPr marL="690877" lvl="1" indent="-345439" algn="l">
              <a:lnSpc>
                <a:spcPts val="4479"/>
              </a:lnSpc>
              <a:buFont typeface="Arial"/>
              <a:buChar char="•"/>
            </a:pPr>
            <a:r>
              <a:rPr lang="en-US" sz="3199">
                <a:solidFill>
                  <a:srgbClr val="F8F8F8"/>
                </a:solidFill>
                <a:latin typeface="IBM Plex Sans"/>
                <a:ea typeface="IBM Plex Sans"/>
                <a:cs typeface="IBM Plex Sans"/>
                <a:sym typeface="IBM Plex Sans"/>
              </a:rPr>
              <a:t>Zepto is a quick commerce platform that delivers groceries and essentials within </a:t>
            </a:r>
            <a:r>
              <a:rPr lang="en-US" sz="3199" b="1">
                <a:solidFill>
                  <a:srgbClr val="F8F8F8"/>
                </a:solidFill>
                <a:latin typeface="IBM Plex Sans Bold"/>
                <a:ea typeface="IBM Plex Sans Bold"/>
                <a:cs typeface="IBM Plex Sans Bold"/>
                <a:sym typeface="IBM Plex Sans Bold"/>
              </a:rPr>
              <a:t>10 minutes</a:t>
            </a:r>
            <a:r>
              <a:rPr lang="en-US" sz="3199">
                <a:solidFill>
                  <a:srgbClr val="F8F8F8"/>
                </a:solidFill>
                <a:latin typeface="IBM Plex Sans"/>
                <a:ea typeface="IBM Plex Sans"/>
                <a:cs typeface="IBM Plex Sans"/>
                <a:sym typeface="IBM Plex Sans"/>
              </a:rPr>
              <a:t>.</a:t>
            </a:r>
          </a:p>
          <a:p>
            <a:pPr marL="690877" lvl="1" indent="-345439" algn="l">
              <a:lnSpc>
                <a:spcPts val="4479"/>
              </a:lnSpc>
              <a:buFont typeface="Arial"/>
              <a:buChar char="•"/>
            </a:pPr>
            <a:r>
              <a:rPr lang="en-US" sz="3199">
                <a:solidFill>
                  <a:srgbClr val="F8F8F8"/>
                </a:solidFill>
                <a:latin typeface="IBM Plex Sans"/>
                <a:ea typeface="IBM Plex Sans"/>
                <a:cs typeface="IBM Plex Sans"/>
                <a:sym typeface="IBM Plex Sans"/>
              </a:rPr>
              <a:t>It operates on a dark store model, ensuring fast and efficient deliveries.</a:t>
            </a:r>
          </a:p>
          <a:p>
            <a:pPr marL="690877" lvl="1" indent="-345439" algn="l">
              <a:lnSpc>
                <a:spcPts val="4479"/>
              </a:lnSpc>
              <a:buFont typeface="Arial"/>
              <a:buChar char="•"/>
            </a:pPr>
            <a:r>
              <a:rPr lang="en-US" sz="3199">
                <a:solidFill>
                  <a:srgbClr val="F8F8F8"/>
                </a:solidFill>
                <a:latin typeface="IBM Plex Sans"/>
                <a:ea typeface="IBM Plex Sans"/>
                <a:cs typeface="IBM Plex Sans"/>
                <a:sym typeface="IBM Plex Sans"/>
              </a:rPr>
              <a:t>App-based seamless ordering experience</a:t>
            </a:r>
          </a:p>
          <a:p>
            <a:pPr algn="l">
              <a:lnSpc>
                <a:spcPts val="4479"/>
              </a:lnSpc>
            </a:pPr>
            <a:endParaRPr lang="en-US" sz="3199">
              <a:solidFill>
                <a:srgbClr val="F8F8F8"/>
              </a:solidFill>
              <a:latin typeface="IBM Plex Sans"/>
              <a:ea typeface="IBM Plex Sans"/>
              <a:cs typeface="IBM Plex Sans"/>
              <a:sym typeface="IBM Plex Sans"/>
            </a:endParaRPr>
          </a:p>
        </p:txBody>
      </p:sp>
      <p:sp>
        <p:nvSpPr>
          <p:cNvPr id="7" name="TextBox 7"/>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8" name="TextBox 8"/>
          <p:cNvSpPr txBox="1"/>
          <p:nvPr/>
        </p:nvSpPr>
        <p:spPr>
          <a:xfrm>
            <a:off x="1028700" y="1861453"/>
            <a:ext cx="4221203" cy="795021"/>
          </a:xfrm>
          <a:prstGeom prst="rect">
            <a:avLst/>
          </a:prstGeom>
        </p:spPr>
        <p:txBody>
          <a:bodyPr lIns="0" tIns="0" rIns="0" bIns="0" rtlCol="0" anchor="t">
            <a:spAutoFit/>
          </a:bodyPr>
          <a:lstStyle/>
          <a:p>
            <a:pPr algn="l">
              <a:lnSpc>
                <a:spcPts val="6579"/>
              </a:lnSpc>
            </a:pPr>
            <a:r>
              <a:rPr lang="en-US" sz="4699" b="1">
                <a:solidFill>
                  <a:srgbClr val="F8F8F8"/>
                </a:solidFill>
                <a:latin typeface="IBM Plex Sans Bold"/>
                <a:ea typeface="IBM Plex Sans Bold"/>
                <a:cs typeface="IBM Plex Sans Bold"/>
                <a:sym typeface="IBM Plex Sans Bold"/>
              </a:rPr>
              <a:t>What is Zepto?</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87975"/>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Freeform 5"/>
          <p:cNvSpPr/>
          <p:nvPr/>
        </p:nvSpPr>
        <p:spPr>
          <a:xfrm>
            <a:off x="10490039" y="2955463"/>
            <a:ext cx="6514528" cy="6446998"/>
          </a:xfrm>
          <a:custGeom>
            <a:avLst/>
            <a:gdLst/>
            <a:ahLst/>
            <a:cxnLst/>
            <a:rect l="l" t="t" r="r" b="b"/>
            <a:pathLst>
              <a:path w="6514528" h="6446998">
                <a:moveTo>
                  <a:pt x="0" y="0"/>
                </a:moveTo>
                <a:lnTo>
                  <a:pt x="6514528" y="0"/>
                </a:lnTo>
                <a:lnTo>
                  <a:pt x="6514528" y="6446998"/>
                </a:lnTo>
                <a:lnTo>
                  <a:pt x="0" y="6446998"/>
                </a:lnTo>
                <a:lnTo>
                  <a:pt x="0" y="0"/>
                </a:lnTo>
                <a:close/>
              </a:path>
            </a:pathLst>
          </a:custGeom>
          <a:blipFill>
            <a:blip r:embed="rId6"/>
            <a:stretch>
              <a:fillRect l="-1036" t="-349" b="-1745"/>
            </a:stretch>
          </a:blipFill>
        </p:spPr>
        <p:txBody>
          <a:bodyPr/>
          <a:lstStyle/>
          <a:p>
            <a:endParaRPr lang="en-IN"/>
          </a:p>
        </p:txBody>
      </p:sp>
      <p:sp>
        <p:nvSpPr>
          <p:cNvPr id="6" name="TextBox 6"/>
          <p:cNvSpPr txBox="1"/>
          <p:nvPr/>
        </p:nvSpPr>
        <p:spPr>
          <a:xfrm>
            <a:off x="1028700" y="1755958"/>
            <a:ext cx="7237669" cy="1060342"/>
          </a:xfrm>
          <a:prstGeom prst="rect">
            <a:avLst/>
          </a:prstGeom>
        </p:spPr>
        <p:txBody>
          <a:bodyPr lIns="0" tIns="0" rIns="0" bIns="0" rtlCol="0" anchor="t">
            <a:spAutoFit/>
          </a:bodyPr>
          <a:lstStyle/>
          <a:p>
            <a:pPr algn="l">
              <a:lnSpc>
                <a:spcPts val="8755"/>
              </a:lnSpc>
              <a:spcBef>
                <a:spcPct val="0"/>
              </a:spcBef>
            </a:pPr>
            <a:r>
              <a:rPr lang="en-US" sz="6254" b="1">
                <a:solidFill>
                  <a:srgbClr val="EFEBE7"/>
                </a:solidFill>
                <a:latin typeface="IBM Plex Sans Bold"/>
                <a:ea typeface="IBM Plex Sans Bold"/>
                <a:cs typeface="IBM Plex Sans Bold"/>
                <a:sym typeface="IBM Plex Sans Bold"/>
              </a:rPr>
              <a:t>Regression</a:t>
            </a:r>
          </a:p>
        </p:txBody>
      </p:sp>
      <p:sp>
        <p:nvSpPr>
          <p:cNvPr id="7" name="TextBox 7"/>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8AABC1"/>
                </a:solidFill>
                <a:latin typeface="IBM Plex Sans Bold"/>
                <a:ea typeface="IBM Plex Sans Bold"/>
                <a:cs typeface="IBM Plex Sans Bold"/>
                <a:sym typeface="IBM Plex Sans Bold"/>
              </a:rPr>
              <a:t>Zepto</a:t>
            </a:r>
          </a:p>
        </p:txBody>
      </p:sp>
      <p:sp>
        <p:nvSpPr>
          <p:cNvPr id="8" name="TextBox 8"/>
          <p:cNvSpPr txBox="1"/>
          <p:nvPr/>
        </p:nvSpPr>
        <p:spPr>
          <a:xfrm>
            <a:off x="788158" y="4130592"/>
            <a:ext cx="8933105" cy="4311174"/>
          </a:xfrm>
          <a:prstGeom prst="rect">
            <a:avLst/>
          </a:prstGeom>
        </p:spPr>
        <p:txBody>
          <a:bodyPr lIns="0" tIns="0" rIns="0" bIns="0" rtlCol="0" anchor="t">
            <a:spAutoFit/>
          </a:bodyPr>
          <a:lstStyle/>
          <a:p>
            <a:pPr marL="582253" lvl="1" indent="-291127" algn="l">
              <a:lnSpc>
                <a:spcPts val="4314"/>
              </a:lnSpc>
              <a:buFont typeface="Arial"/>
              <a:buChar char="•"/>
            </a:pPr>
            <a:r>
              <a:rPr lang="en-US" sz="2696" b="1">
                <a:solidFill>
                  <a:srgbClr val="EFEBE7"/>
                </a:solidFill>
                <a:latin typeface="IBM Plex Sans Bold"/>
                <a:ea typeface="IBM Plex Sans Bold"/>
                <a:cs typeface="IBM Plex Sans Bold"/>
                <a:sym typeface="IBM Plex Sans Bold"/>
              </a:rPr>
              <a:t>Helps measure the impact of multiple independent variables (SERVQUAL dimensions) on overall satisfaction</a:t>
            </a:r>
          </a:p>
          <a:p>
            <a:pPr algn="l">
              <a:lnSpc>
                <a:spcPts val="4314"/>
              </a:lnSpc>
            </a:pPr>
            <a:endParaRPr lang="en-US" sz="2696" b="1">
              <a:solidFill>
                <a:srgbClr val="EFEBE7"/>
              </a:solidFill>
              <a:latin typeface="IBM Plex Sans Bold"/>
              <a:ea typeface="IBM Plex Sans Bold"/>
              <a:cs typeface="IBM Plex Sans Bold"/>
              <a:sym typeface="IBM Plex Sans Bold"/>
            </a:endParaRPr>
          </a:p>
          <a:p>
            <a:pPr marL="582253" lvl="1" indent="-291127" algn="l">
              <a:lnSpc>
                <a:spcPts val="4314"/>
              </a:lnSpc>
              <a:buFont typeface="Arial"/>
              <a:buChar char="•"/>
            </a:pPr>
            <a:r>
              <a:rPr lang="en-US" sz="2696" b="1">
                <a:solidFill>
                  <a:srgbClr val="EFEBE7"/>
                </a:solidFill>
                <a:latin typeface="IBM Plex Sans Bold"/>
                <a:ea typeface="IBM Plex Sans Bold"/>
                <a:cs typeface="IBM Plex Sans Bold"/>
                <a:sym typeface="IBM Plex Sans Bold"/>
              </a:rPr>
              <a:t>Identifies the most significant service quality factor</a:t>
            </a:r>
          </a:p>
          <a:p>
            <a:pPr algn="l">
              <a:lnSpc>
                <a:spcPts val="4314"/>
              </a:lnSpc>
            </a:pPr>
            <a:endParaRPr lang="en-US" sz="2696" b="1">
              <a:solidFill>
                <a:srgbClr val="EFEBE7"/>
              </a:solidFill>
              <a:latin typeface="IBM Plex Sans Bold"/>
              <a:ea typeface="IBM Plex Sans Bold"/>
              <a:cs typeface="IBM Plex Sans Bold"/>
              <a:sym typeface="IBM Plex Sans Bold"/>
            </a:endParaRPr>
          </a:p>
          <a:p>
            <a:pPr marL="582253" lvl="1" indent="-291127" algn="l">
              <a:lnSpc>
                <a:spcPts val="4314"/>
              </a:lnSpc>
              <a:buFont typeface="Arial"/>
              <a:buChar char="•"/>
            </a:pPr>
            <a:r>
              <a:rPr lang="en-US" sz="2696" b="1">
                <a:solidFill>
                  <a:srgbClr val="EFEBE7"/>
                </a:solidFill>
                <a:latin typeface="IBM Plex Sans Bold"/>
                <a:ea typeface="IBM Plex Sans Bold"/>
                <a:cs typeface="IBM Plex Sans Bold"/>
                <a:sym typeface="IBM Plex Sans Bold"/>
              </a:rPr>
              <a:t>Helps businesses focus on key improvement areas</a:t>
            </a:r>
          </a:p>
          <a:p>
            <a:pPr algn="l">
              <a:lnSpc>
                <a:spcPts val="4314"/>
              </a:lnSpc>
            </a:pPr>
            <a:endParaRPr lang="en-US" sz="2696" b="1">
              <a:solidFill>
                <a:srgbClr val="EFEBE7"/>
              </a:solidFill>
              <a:latin typeface="IBM Plex Sans Bold"/>
              <a:ea typeface="IBM Plex Sans Bold"/>
              <a:cs typeface="IBM Plex Sans Bold"/>
              <a:sym typeface="IBM Plex Sans Bo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3"/>
            <a:stretch>
              <a:fillRect/>
            </a:stretch>
          </a:blipFill>
        </p:spPr>
        <p:txBody>
          <a:bodyPr/>
          <a:lstStyle/>
          <a:p>
            <a:endParaRPr lang="en-IN"/>
          </a:p>
        </p:txBody>
      </p:sp>
      <p:sp>
        <p:nvSpPr>
          <p:cNvPr id="4" name="Freeform 4"/>
          <p:cNvSpPr/>
          <p:nvPr/>
        </p:nvSpPr>
        <p:spPr>
          <a:xfrm>
            <a:off x="2654503" y="3088818"/>
            <a:ext cx="12978994" cy="2352443"/>
          </a:xfrm>
          <a:custGeom>
            <a:avLst/>
            <a:gdLst/>
            <a:ahLst/>
            <a:cxnLst/>
            <a:rect l="l" t="t" r="r" b="b"/>
            <a:pathLst>
              <a:path w="12978994" h="2352443">
                <a:moveTo>
                  <a:pt x="0" y="0"/>
                </a:moveTo>
                <a:lnTo>
                  <a:pt x="12978994" y="0"/>
                </a:lnTo>
                <a:lnTo>
                  <a:pt x="12978994" y="2352442"/>
                </a:lnTo>
                <a:lnTo>
                  <a:pt x="0" y="2352442"/>
                </a:lnTo>
                <a:lnTo>
                  <a:pt x="0" y="0"/>
                </a:lnTo>
                <a:close/>
              </a:path>
            </a:pathLst>
          </a:custGeom>
          <a:blipFill>
            <a:blip r:embed="rId4"/>
            <a:stretch>
              <a:fillRect/>
            </a:stretch>
          </a:blipFill>
        </p:spPr>
        <p:txBody>
          <a:bodyPr/>
          <a:lstStyle/>
          <a:p>
            <a:endParaRPr lang="en-IN"/>
          </a:p>
        </p:txBody>
      </p:sp>
      <p:sp>
        <p:nvSpPr>
          <p:cNvPr id="5" name="TextBox 5"/>
          <p:cNvSpPr txBox="1"/>
          <p:nvPr/>
        </p:nvSpPr>
        <p:spPr>
          <a:xfrm>
            <a:off x="990748" y="1654131"/>
            <a:ext cx="10659195" cy="1060342"/>
          </a:xfrm>
          <a:prstGeom prst="rect">
            <a:avLst/>
          </a:prstGeom>
        </p:spPr>
        <p:txBody>
          <a:bodyPr lIns="0" tIns="0" rIns="0" bIns="0" rtlCol="0" anchor="t">
            <a:spAutoFit/>
          </a:bodyPr>
          <a:lstStyle/>
          <a:p>
            <a:pPr algn="l">
              <a:lnSpc>
                <a:spcPts val="8755"/>
              </a:lnSpc>
              <a:spcBef>
                <a:spcPct val="0"/>
              </a:spcBef>
            </a:pPr>
            <a:r>
              <a:rPr lang="en-US" sz="6254" b="1">
                <a:solidFill>
                  <a:srgbClr val="EFEBE7"/>
                </a:solidFill>
                <a:latin typeface="IBM Plex Sans Bold"/>
                <a:ea typeface="IBM Plex Sans Bold"/>
                <a:cs typeface="IBM Plex Sans Bold"/>
                <a:sym typeface="IBM Plex Sans Bold"/>
              </a:rPr>
              <a:t>Regression Analysis</a:t>
            </a:r>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8AABC1"/>
                </a:solidFill>
                <a:latin typeface="IBM Plex Sans Bold"/>
                <a:ea typeface="IBM Plex Sans Bold"/>
                <a:cs typeface="IBM Plex Sans Bold"/>
                <a:sym typeface="IBM Plex Sans Bold"/>
              </a:rPr>
              <a:t>Zepto</a:t>
            </a:r>
          </a:p>
        </p:txBody>
      </p:sp>
      <p:sp>
        <p:nvSpPr>
          <p:cNvPr id="7" name="Freeform 7"/>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8" name="TextBox 8"/>
          <p:cNvSpPr txBox="1"/>
          <p:nvPr/>
        </p:nvSpPr>
        <p:spPr>
          <a:xfrm>
            <a:off x="2328355" y="5232856"/>
            <a:ext cx="13946432" cy="5054144"/>
          </a:xfrm>
          <a:prstGeom prst="rect">
            <a:avLst/>
          </a:prstGeom>
        </p:spPr>
        <p:txBody>
          <a:bodyPr lIns="0" tIns="0" rIns="0" bIns="0" rtlCol="0" anchor="t">
            <a:spAutoFit/>
          </a:bodyPr>
          <a:lstStyle/>
          <a:p>
            <a:pPr algn="l">
              <a:lnSpc>
                <a:spcPts val="3714"/>
              </a:lnSpc>
            </a:pPr>
            <a:endParaRPr/>
          </a:p>
          <a:p>
            <a:pPr marL="479617" lvl="1" indent="-239808" algn="l">
              <a:lnSpc>
                <a:spcPts val="3554"/>
              </a:lnSpc>
              <a:buFont typeface="Arial"/>
              <a:buChar char="•"/>
            </a:pPr>
            <a:r>
              <a:rPr lang="en-US" sz="2221" b="1">
                <a:solidFill>
                  <a:srgbClr val="EFEBE7"/>
                </a:solidFill>
                <a:latin typeface="IBM Plex Sans Bold"/>
                <a:ea typeface="IBM Plex Sans Bold"/>
                <a:cs typeface="IBM Plex Sans Bold"/>
                <a:sym typeface="IBM Plex Sans Bold"/>
              </a:rPr>
              <a:t>R = 0.246 (Weak correlation)This means customer satisfaction is not strongly influenced by reliability, responsiveness, assurance, empathy, and tangibles in your data.</a:t>
            </a:r>
          </a:p>
          <a:p>
            <a:pPr algn="l">
              <a:lnSpc>
                <a:spcPts val="3554"/>
              </a:lnSpc>
            </a:pPr>
            <a:endParaRPr lang="en-US" sz="2221" b="1">
              <a:solidFill>
                <a:srgbClr val="EFEBE7"/>
              </a:solidFill>
              <a:latin typeface="IBM Plex Sans Bold"/>
              <a:ea typeface="IBM Plex Sans Bold"/>
              <a:cs typeface="IBM Plex Sans Bold"/>
              <a:sym typeface="IBM Plex Sans Bold"/>
            </a:endParaRPr>
          </a:p>
          <a:p>
            <a:pPr marL="501206" lvl="1" indent="-250603" algn="l">
              <a:lnSpc>
                <a:spcPts val="3714"/>
              </a:lnSpc>
              <a:buFont typeface="Arial"/>
              <a:buChar char="•"/>
            </a:pPr>
            <a:r>
              <a:rPr lang="en-US" sz="2321" b="1">
                <a:solidFill>
                  <a:srgbClr val="EFEBE7"/>
                </a:solidFill>
                <a:latin typeface="IBM Plex Sans Bold"/>
                <a:ea typeface="IBM Plex Sans Bold"/>
                <a:cs typeface="IBM Plex Sans Bold"/>
                <a:sym typeface="IBM Plex Sans Bold"/>
              </a:rPr>
              <a:t>R² = 0.060 ( Only 6% of variation in satisfaction is explained)The remaining 94% is influenced by other factors not included in the model (e.g., price, delivery time, brand reputation, personal preferences).</a:t>
            </a:r>
          </a:p>
          <a:p>
            <a:pPr algn="l">
              <a:lnSpc>
                <a:spcPts val="3714"/>
              </a:lnSpc>
            </a:pPr>
            <a:endParaRPr lang="en-US" sz="2321" b="1">
              <a:solidFill>
                <a:srgbClr val="EFEBE7"/>
              </a:solidFill>
              <a:latin typeface="IBM Plex Sans Bold"/>
              <a:ea typeface="IBM Plex Sans Bold"/>
              <a:cs typeface="IBM Plex Sans Bold"/>
              <a:sym typeface="IBM Plex Sans Bold"/>
            </a:endParaRPr>
          </a:p>
          <a:p>
            <a:pPr marL="501206" lvl="1" indent="-250603" algn="l">
              <a:lnSpc>
                <a:spcPts val="3714"/>
              </a:lnSpc>
              <a:buFont typeface="Arial"/>
              <a:buChar char="•"/>
            </a:pPr>
            <a:r>
              <a:rPr lang="en-US" sz="2321" b="1">
                <a:solidFill>
                  <a:srgbClr val="EFEBE7"/>
                </a:solidFill>
                <a:latin typeface="IBM Plex Sans Bold"/>
                <a:ea typeface="IBM Plex Sans Bold"/>
                <a:cs typeface="IBM Plex Sans Bold"/>
                <a:sym typeface="IBM Plex Sans Bold"/>
              </a:rPr>
              <a:t>Adjusted R² = 0.026 (This suggests that adding more independent variables (dimensions) did not improve the model significantly.)</a:t>
            </a:r>
          </a:p>
          <a:p>
            <a:pPr algn="l">
              <a:lnSpc>
                <a:spcPts val="3714"/>
              </a:lnSpc>
            </a:pPr>
            <a:endParaRPr lang="en-US" sz="2321" b="1">
              <a:solidFill>
                <a:srgbClr val="EFEBE7"/>
              </a:solidFill>
              <a:latin typeface="IBM Plex Sans Bold"/>
              <a:ea typeface="IBM Plex Sans Bold"/>
              <a:cs typeface="IBM Plex Sans Bold"/>
              <a:sym typeface="IBM Plex Sans Bold"/>
            </a:endParaRPr>
          </a:p>
        </p:txBody>
      </p:sp>
      <p:sp>
        <p:nvSpPr>
          <p:cNvPr id="9" name="TextBox 9"/>
          <p:cNvSpPr txBox="1"/>
          <p:nvPr/>
        </p:nvSpPr>
        <p:spPr>
          <a:xfrm>
            <a:off x="11327488" y="2340830"/>
            <a:ext cx="3928693" cy="671085"/>
          </a:xfrm>
          <a:prstGeom prst="rect">
            <a:avLst/>
          </a:prstGeom>
        </p:spPr>
        <p:txBody>
          <a:bodyPr lIns="0" tIns="0" rIns="0" bIns="0" rtlCol="0" anchor="t">
            <a:spAutoFit/>
          </a:bodyPr>
          <a:lstStyle/>
          <a:p>
            <a:pPr algn="l">
              <a:lnSpc>
                <a:spcPts val="5536"/>
              </a:lnSpc>
              <a:spcBef>
                <a:spcPct val="0"/>
              </a:spcBef>
            </a:pPr>
            <a:r>
              <a:rPr lang="en-US" sz="3954" b="1">
                <a:solidFill>
                  <a:srgbClr val="EFEBE7"/>
                </a:solidFill>
                <a:latin typeface="IBM Plex Sans Bold"/>
                <a:ea typeface="IBM Plex Sans Bold"/>
                <a:cs typeface="IBM Plex Sans Bold"/>
                <a:sym typeface="IBM Plex Sans Bold"/>
              </a:rPr>
              <a:t>Model summary</a:t>
            </a:r>
          </a:p>
        </p:txBody>
      </p:sp>
      <p:sp>
        <p:nvSpPr>
          <p:cNvPr id="10" name="AutoShape 10"/>
          <p:cNvSpPr/>
          <p:nvPr/>
        </p:nvSpPr>
        <p:spPr>
          <a:xfrm>
            <a:off x="5897880" y="5143500"/>
            <a:ext cx="6492240" cy="0"/>
          </a:xfrm>
          <a:prstGeom prst="line">
            <a:avLst/>
          </a:prstGeom>
          <a:ln w="38100" cap="flat">
            <a:solidFill>
              <a:srgbClr val="000000"/>
            </a:solidFill>
            <a:prstDash val="solid"/>
            <a:headEnd type="none" w="sm" len="sm"/>
            <a:tailEnd type="none" w="sm" len="sm"/>
          </a:ln>
        </p:spPr>
        <p:txBody>
          <a:bodyPr/>
          <a:lstStyle/>
          <a:p>
            <a:endParaRPr lang="en-IN"/>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3"/>
            <a:stretch>
              <a:fillRect/>
            </a:stretch>
          </a:blipFill>
        </p:spPr>
        <p:txBody>
          <a:bodyPr/>
          <a:lstStyle/>
          <a:p>
            <a:endParaRPr lang="en-IN"/>
          </a:p>
        </p:txBody>
      </p:sp>
      <p:sp>
        <p:nvSpPr>
          <p:cNvPr id="4" name="AutoShape 4"/>
          <p:cNvSpPr/>
          <p:nvPr/>
        </p:nvSpPr>
        <p:spPr>
          <a:xfrm>
            <a:off x="5897880" y="5143500"/>
            <a:ext cx="6492240"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Freeform 5"/>
          <p:cNvSpPr/>
          <p:nvPr/>
        </p:nvSpPr>
        <p:spPr>
          <a:xfrm rot="6000">
            <a:off x="3497271" y="3492516"/>
            <a:ext cx="11293459" cy="3113868"/>
          </a:xfrm>
          <a:custGeom>
            <a:avLst/>
            <a:gdLst/>
            <a:ahLst/>
            <a:cxnLst/>
            <a:rect l="l" t="t" r="r" b="b"/>
            <a:pathLst>
              <a:path w="11293459" h="3113868">
                <a:moveTo>
                  <a:pt x="0" y="19701"/>
                </a:moveTo>
                <a:lnTo>
                  <a:pt x="11288058" y="0"/>
                </a:lnTo>
                <a:lnTo>
                  <a:pt x="11293458" y="3094167"/>
                </a:lnTo>
                <a:lnTo>
                  <a:pt x="5400" y="3113868"/>
                </a:lnTo>
                <a:lnTo>
                  <a:pt x="0" y="19701"/>
                </a:lnTo>
                <a:close/>
              </a:path>
            </a:pathLst>
          </a:custGeom>
          <a:blipFill>
            <a:blip r:embed="rId4"/>
            <a:stretch>
              <a:fillRect l="-337" t="-226" b="-56432"/>
            </a:stretch>
          </a:blipFill>
        </p:spPr>
        <p:txBody>
          <a:bodyPr/>
          <a:lstStyle/>
          <a:p>
            <a:endParaRPr lang="en-IN"/>
          </a:p>
        </p:txBody>
      </p:sp>
      <p:sp>
        <p:nvSpPr>
          <p:cNvPr id="6" name="TextBox 6"/>
          <p:cNvSpPr txBox="1"/>
          <p:nvPr/>
        </p:nvSpPr>
        <p:spPr>
          <a:xfrm>
            <a:off x="990748" y="1654131"/>
            <a:ext cx="10659195" cy="1060342"/>
          </a:xfrm>
          <a:prstGeom prst="rect">
            <a:avLst/>
          </a:prstGeom>
        </p:spPr>
        <p:txBody>
          <a:bodyPr lIns="0" tIns="0" rIns="0" bIns="0" rtlCol="0" anchor="t">
            <a:spAutoFit/>
          </a:bodyPr>
          <a:lstStyle/>
          <a:p>
            <a:pPr algn="l">
              <a:lnSpc>
                <a:spcPts val="8755"/>
              </a:lnSpc>
              <a:spcBef>
                <a:spcPct val="0"/>
              </a:spcBef>
            </a:pPr>
            <a:r>
              <a:rPr lang="en-US" sz="6254" b="1">
                <a:solidFill>
                  <a:srgbClr val="EFEBE7"/>
                </a:solidFill>
                <a:latin typeface="IBM Plex Sans Bold"/>
                <a:ea typeface="IBM Plex Sans Bold"/>
                <a:cs typeface="IBM Plex Sans Bold"/>
                <a:sym typeface="IBM Plex Sans Bold"/>
              </a:rPr>
              <a:t>Regression Analysis</a:t>
            </a:r>
          </a:p>
        </p:txBody>
      </p:sp>
      <p:sp>
        <p:nvSpPr>
          <p:cNvPr id="7" name="TextBox 7"/>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8AABC1"/>
                </a:solidFill>
                <a:latin typeface="IBM Plex Sans Bold"/>
                <a:ea typeface="IBM Plex Sans Bold"/>
                <a:cs typeface="IBM Plex Sans Bold"/>
                <a:sym typeface="IBM Plex Sans Bold"/>
              </a:rPr>
              <a:t>Zepto</a:t>
            </a:r>
          </a:p>
        </p:txBody>
      </p:sp>
      <p:sp>
        <p:nvSpPr>
          <p:cNvPr id="8" name="Freeform 8"/>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9" name="TextBox 9"/>
          <p:cNvSpPr txBox="1"/>
          <p:nvPr/>
        </p:nvSpPr>
        <p:spPr>
          <a:xfrm>
            <a:off x="2170784" y="7077671"/>
            <a:ext cx="15088516" cy="3407962"/>
          </a:xfrm>
          <a:prstGeom prst="rect">
            <a:avLst/>
          </a:prstGeom>
        </p:spPr>
        <p:txBody>
          <a:bodyPr lIns="0" tIns="0" rIns="0" bIns="0" rtlCol="0" anchor="t">
            <a:spAutoFit/>
          </a:bodyPr>
          <a:lstStyle/>
          <a:p>
            <a:pPr marL="612323" lvl="1" indent="-306162" algn="l">
              <a:lnSpc>
                <a:spcPts val="4537"/>
              </a:lnSpc>
              <a:buFont typeface="Arial"/>
              <a:buChar char="•"/>
            </a:pPr>
            <a:r>
              <a:rPr lang="en-US" sz="2836" b="1">
                <a:solidFill>
                  <a:srgbClr val="EFEBE7"/>
                </a:solidFill>
                <a:latin typeface="IBM Plex Sans Bold"/>
                <a:ea typeface="IBM Plex Sans Bold"/>
                <a:cs typeface="IBM Plex Sans Bold"/>
                <a:sym typeface="IBM Plex Sans Bold"/>
              </a:rPr>
              <a:t>F = 1.749, p = 0.128 ( Model is not statistically significant)</a:t>
            </a:r>
          </a:p>
          <a:p>
            <a:pPr marL="612323" lvl="1" indent="-306162" algn="l">
              <a:lnSpc>
                <a:spcPts val="4537"/>
              </a:lnSpc>
              <a:buFont typeface="Arial"/>
              <a:buChar char="•"/>
            </a:pPr>
            <a:r>
              <a:rPr lang="en-US" sz="2836" b="1">
                <a:solidFill>
                  <a:srgbClr val="EFEBE7"/>
                </a:solidFill>
                <a:latin typeface="IBM Plex Sans Bold"/>
                <a:ea typeface="IBM Plex Sans Bold"/>
                <a:cs typeface="IBM Plex Sans Bold"/>
                <a:sym typeface="IBM Plex Sans Bold"/>
              </a:rPr>
              <a:t>The low F-value (1.749) suggests that the variation in satisfaction explained by SERVQUAL dimensions is very small.</a:t>
            </a:r>
          </a:p>
          <a:p>
            <a:pPr marL="612323" lvl="1" indent="-306162" algn="l">
              <a:lnSpc>
                <a:spcPts val="4537"/>
              </a:lnSpc>
              <a:buFont typeface="Arial"/>
              <a:buChar char="•"/>
            </a:pPr>
            <a:r>
              <a:rPr lang="en-US" sz="2836" b="1">
                <a:solidFill>
                  <a:srgbClr val="EFEBE7"/>
                </a:solidFill>
                <a:latin typeface="IBM Plex Sans Bold"/>
                <a:ea typeface="IBM Plex Sans Bold"/>
                <a:cs typeface="IBM Plex Sans Bold"/>
                <a:sym typeface="IBM Plex Sans Bold"/>
              </a:rPr>
              <a:t>This suggests that, as a group, the SERVQUAL dimensions do not significantly predict customer satisfaction.</a:t>
            </a:r>
          </a:p>
          <a:p>
            <a:pPr algn="l">
              <a:lnSpc>
                <a:spcPts val="4537"/>
              </a:lnSpc>
            </a:pPr>
            <a:endParaRPr lang="en-US" sz="2836" b="1">
              <a:solidFill>
                <a:srgbClr val="EFEBE7"/>
              </a:solidFill>
              <a:latin typeface="IBM Plex Sans Bold"/>
              <a:ea typeface="IBM Plex Sans Bold"/>
              <a:cs typeface="IBM Plex Sans Bold"/>
              <a:sym typeface="IBM Plex Sans Bold"/>
            </a:endParaRPr>
          </a:p>
        </p:txBody>
      </p:sp>
      <p:sp>
        <p:nvSpPr>
          <p:cNvPr id="10" name="TextBox 10"/>
          <p:cNvSpPr txBox="1"/>
          <p:nvPr/>
        </p:nvSpPr>
        <p:spPr>
          <a:xfrm>
            <a:off x="6865146" y="2831279"/>
            <a:ext cx="3928693" cy="671085"/>
          </a:xfrm>
          <a:prstGeom prst="rect">
            <a:avLst/>
          </a:prstGeom>
        </p:spPr>
        <p:txBody>
          <a:bodyPr lIns="0" tIns="0" rIns="0" bIns="0" rtlCol="0" anchor="t">
            <a:spAutoFit/>
          </a:bodyPr>
          <a:lstStyle/>
          <a:p>
            <a:pPr algn="l">
              <a:lnSpc>
                <a:spcPts val="5536"/>
              </a:lnSpc>
              <a:spcBef>
                <a:spcPct val="0"/>
              </a:spcBef>
            </a:pPr>
            <a:r>
              <a:rPr lang="en-US" sz="3954" b="1">
                <a:solidFill>
                  <a:srgbClr val="EFEBE7"/>
                </a:solidFill>
                <a:latin typeface="IBM Plex Sans Bold"/>
                <a:ea typeface="IBM Plex Sans Bold"/>
                <a:cs typeface="IBM Plex Sans Bold"/>
                <a:sym typeface="IBM Plex Sans Bold"/>
              </a:rPr>
              <a:t>Anova Result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3"/>
            <a:stretch>
              <a:fillRect/>
            </a:stretch>
          </a:blipFill>
        </p:spPr>
        <p:txBody>
          <a:bodyPr/>
          <a:lstStyle/>
          <a:p>
            <a:endParaRPr lang="en-IN"/>
          </a:p>
        </p:txBody>
      </p:sp>
      <p:sp>
        <p:nvSpPr>
          <p:cNvPr id="4" name="AutoShape 4"/>
          <p:cNvSpPr/>
          <p:nvPr/>
        </p:nvSpPr>
        <p:spPr>
          <a:xfrm>
            <a:off x="5897880" y="5143500"/>
            <a:ext cx="6492240"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Freeform 5"/>
          <p:cNvSpPr/>
          <p:nvPr/>
        </p:nvSpPr>
        <p:spPr>
          <a:xfrm>
            <a:off x="1981372" y="3411846"/>
            <a:ext cx="14816295" cy="3463309"/>
          </a:xfrm>
          <a:custGeom>
            <a:avLst/>
            <a:gdLst/>
            <a:ahLst/>
            <a:cxnLst/>
            <a:rect l="l" t="t" r="r" b="b"/>
            <a:pathLst>
              <a:path w="14816295" h="3463309">
                <a:moveTo>
                  <a:pt x="0" y="0"/>
                </a:moveTo>
                <a:lnTo>
                  <a:pt x="14816294" y="0"/>
                </a:lnTo>
                <a:lnTo>
                  <a:pt x="14816294" y="3463308"/>
                </a:lnTo>
                <a:lnTo>
                  <a:pt x="0" y="3463308"/>
                </a:lnTo>
                <a:lnTo>
                  <a:pt x="0" y="0"/>
                </a:lnTo>
                <a:close/>
              </a:path>
            </a:pathLst>
          </a:custGeom>
          <a:blipFill>
            <a:blip r:embed="rId4"/>
            <a:stretch>
              <a:fillRect/>
            </a:stretch>
          </a:blipFill>
        </p:spPr>
        <p:txBody>
          <a:bodyPr/>
          <a:lstStyle/>
          <a:p>
            <a:endParaRPr lang="en-IN"/>
          </a:p>
        </p:txBody>
      </p:sp>
      <p:sp>
        <p:nvSpPr>
          <p:cNvPr id="6" name="TextBox 6"/>
          <p:cNvSpPr txBox="1"/>
          <p:nvPr/>
        </p:nvSpPr>
        <p:spPr>
          <a:xfrm>
            <a:off x="990748" y="1654131"/>
            <a:ext cx="10659195" cy="1060342"/>
          </a:xfrm>
          <a:prstGeom prst="rect">
            <a:avLst/>
          </a:prstGeom>
        </p:spPr>
        <p:txBody>
          <a:bodyPr lIns="0" tIns="0" rIns="0" bIns="0" rtlCol="0" anchor="t">
            <a:spAutoFit/>
          </a:bodyPr>
          <a:lstStyle/>
          <a:p>
            <a:pPr algn="l">
              <a:lnSpc>
                <a:spcPts val="8755"/>
              </a:lnSpc>
              <a:spcBef>
                <a:spcPct val="0"/>
              </a:spcBef>
            </a:pPr>
            <a:r>
              <a:rPr lang="en-US" sz="6254" b="1">
                <a:solidFill>
                  <a:srgbClr val="EFEBE7"/>
                </a:solidFill>
                <a:latin typeface="IBM Plex Sans Bold"/>
                <a:ea typeface="IBM Plex Sans Bold"/>
                <a:cs typeface="IBM Plex Sans Bold"/>
                <a:sym typeface="IBM Plex Sans Bold"/>
              </a:rPr>
              <a:t>Regression Analysis</a:t>
            </a:r>
          </a:p>
        </p:txBody>
      </p:sp>
      <p:sp>
        <p:nvSpPr>
          <p:cNvPr id="7" name="TextBox 7"/>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8AABC1"/>
                </a:solidFill>
                <a:latin typeface="IBM Plex Sans Bold"/>
                <a:ea typeface="IBM Plex Sans Bold"/>
                <a:cs typeface="IBM Plex Sans Bold"/>
                <a:sym typeface="IBM Plex Sans Bold"/>
              </a:rPr>
              <a:t>Zepto</a:t>
            </a:r>
          </a:p>
        </p:txBody>
      </p:sp>
      <p:sp>
        <p:nvSpPr>
          <p:cNvPr id="8" name="Freeform 8"/>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9" name="TextBox 9"/>
          <p:cNvSpPr txBox="1"/>
          <p:nvPr/>
        </p:nvSpPr>
        <p:spPr>
          <a:xfrm>
            <a:off x="1981372" y="7056129"/>
            <a:ext cx="15954539" cy="2892314"/>
          </a:xfrm>
          <a:prstGeom prst="rect">
            <a:avLst/>
          </a:prstGeom>
        </p:spPr>
        <p:txBody>
          <a:bodyPr lIns="0" tIns="0" rIns="0" bIns="0" rtlCol="0" anchor="t">
            <a:spAutoFit/>
          </a:bodyPr>
          <a:lstStyle/>
          <a:p>
            <a:pPr marL="594665" lvl="1" indent="-297332" algn="l">
              <a:lnSpc>
                <a:spcPts val="3856"/>
              </a:lnSpc>
              <a:buFont typeface="Arial"/>
              <a:buChar char="•"/>
            </a:pPr>
            <a:r>
              <a:rPr lang="en-US" sz="2754" b="1">
                <a:solidFill>
                  <a:srgbClr val="F8F8F8"/>
                </a:solidFill>
                <a:latin typeface="IBM Plex Sans Bold"/>
                <a:ea typeface="IBM Plex Sans Bold"/>
                <a:cs typeface="IBM Plex Sans Bold"/>
                <a:sym typeface="IBM Plex Sans Bold"/>
              </a:rPr>
              <a:t>Response time might affect satisfaction, but the data doesn’t strongly support this claim.</a:t>
            </a:r>
          </a:p>
          <a:p>
            <a:pPr algn="l">
              <a:lnSpc>
                <a:spcPts val="3856"/>
              </a:lnSpc>
            </a:pPr>
            <a:endParaRPr lang="en-US" sz="2754" b="1">
              <a:solidFill>
                <a:srgbClr val="F8F8F8"/>
              </a:solidFill>
              <a:latin typeface="IBM Plex Sans Bold"/>
              <a:ea typeface="IBM Plex Sans Bold"/>
              <a:cs typeface="IBM Plex Sans Bold"/>
              <a:sym typeface="IBM Plex Sans Bold"/>
            </a:endParaRPr>
          </a:p>
          <a:p>
            <a:pPr marL="594665" lvl="1" indent="-297332" algn="l">
              <a:lnSpc>
                <a:spcPts val="3856"/>
              </a:lnSpc>
              <a:buFont typeface="Arial"/>
              <a:buChar char="•"/>
            </a:pPr>
            <a:r>
              <a:rPr lang="en-US" sz="2754" b="1">
                <a:solidFill>
                  <a:srgbClr val="F8F8F8"/>
                </a:solidFill>
                <a:latin typeface="IBM Plex Sans Bold"/>
                <a:ea typeface="IBM Plex Sans Bold"/>
                <a:cs typeface="IBM Plex Sans Bold"/>
                <a:sym typeface="IBM Plex Sans Bold"/>
              </a:rPr>
              <a:t>Assurance is the only statistically significant factor (p = 0.027), meaning trust and professionalism are the strongest drivers of satisfaction</a:t>
            </a:r>
          </a:p>
          <a:p>
            <a:pPr algn="l">
              <a:lnSpc>
                <a:spcPts val="3856"/>
              </a:lnSpc>
            </a:pPr>
            <a:endParaRPr lang="en-US" sz="2754" b="1">
              <a:solidFill>
                <a:srgbClr val="F8F8F8"/>
              </a:solidFill>
              <a:latin typeface="IBM Plex Sans Bold"/>
              <a:ea typeface="IBM Plex Sans Bold"/>
              <a:cs typeface="IBM Plex Sans Bold"/>
              <a:sym typeface="IBM Plex Sans Bold"/>
            </a:endParaRPr>
          </a:p>
          <a:p>
            <a:pPr marL="594665" lvl="1" indent="-297332" algn="l">
              <a:lnSpc>
                <a:spcPts val="3856"/>
              </a:lnSpc>
              <a:buFont typeface="Arial"/>
              <a:buChar char="•"/>
            </a:pPr>
            <a:r>
              <a:rPr lang="en-US" sz="2754" b="1">
                <a:solidFill>
                  <a:srgbClr val="F8F8F8"/>
                </a:solidFill>
                <a:latin typeface="IBM Plex Sans Bold"/>
                <a:ea typeface="IBM Plex Sans Bold"/>
                <a:cs typeface="IBM Plex Sans Bold"/>
                <a:sym typeface="IBM Plex Sans Bold"/>
              </a:rPr>
              <a:t>Customers may not prioritize reliability, tangibility,empath as much as other factors.</a:t>
            </a:r>
          </a:p>
        </p:txBody>
      </p:sp>
      <p:sp>
        <p:nvSpPr>
          <p:cNvPr id="10" name="TextBox 10"/>
          <p:cNvSpPr txBox="1"/>
          <p:nvPr/>
        </p:nvSpPr>
        <p:spPr>
          <a:xfrm>
            <a:off x="10392364" y="2375348"/>
            <a:ext cx="3400901" cy="803166"/>
          </a:xfrm>
          <a:prstGeom prst="rect">
            <a:avLst/>
          </a:prstGeom>
        </p:spPr>
        <p:txBody>
          <a:bodyPr lIns="0" tIns="0" rIns="0" bIns="0" rtlCol="0" anchor="t">
            <a:spAutoFit/>
          </a:bodyPr>
          <a:lstStyle/>
          <a:p>
            <a:pPr algn="ctr">
              <a:lnSpc>
                <a:spcPts val="6656"/>
              </a:lnSpc>
              <a:spcBef>
                <a:spcPct val="0"/>
              </a:spcBef>
            </a:pPr>
            <a:r>
              <a:rPr lang="en-US" sz="4754" b="1">
                <a:solidFill>
                  <a:srgbClr val="F8F8F8"/>
                </a:solidFill>
                <a:latin typeface="IBM Plex Sans Bold"/>
                <a:ea typeface="IBM Plex Sans Bold"/>
                <a:cs typeface="IBM Plex Sans Bold"/>
                <a:sym typeface="IBM Plex Sans Bold"/>
              </a:rPr>
              <a:t>Coefficients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3"/>
            <a:stretch>
              <a:fillRect/>
            </a:stretch>
          </a:blipFill>
        </p:spPr>
        <p:txBody>
          <a:bodyPr/>
          <a:lstStyle/>
          <a:p>
            <a:endParaRPr lang="en-IN"/>
          </a:p>
        </p:txBody>
      </p:sp>
      <p:sp>
        <p:nvSpPr>
          <p:cNvPr id="4" name="AutoShape 4"/>
          <p:cNvSpPr/>
          <p:nvPr/>
        </p:nvSpPr>
        <p:spPr>
          <a:xfrm>
            <a:off x="5897880" y="5143500"/>
            <a:ext cx="6492240"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TextBox 5"/>
          <p:cNvSpPr txBox="1"/>
          <p:nvPr/>
        </p:nvSpPr>
        <p:spPr>
          <a:xfrm>
            <a:off x="990748" y="1654131"/>
            <a:ext cx="10659195" cy="1060342"/>
          </a:xfrm>
          <a:prstGeom prst="rect">
            <a:avLst/>
          </a:prstGeom>
        </p:spPr>
        <p:txBody>
          <a:bodyPr lIns="0" tIns="0" rIns="0" bIns="0" rtlCol="0" anchor="t">
            <a:spAutoFit/>
          </a:bodyPr>
          <a:lstStyle/>
          <a:p>
            <a:pPr algn="l">
              <a:lnSpc>
                <a:spcPts val="8755"/>
              </a:lnSpc>
              <a:spcBef>
                <a:spcPct val="0"/>
              </a:spcBef>
            </a:pPr>
            <a:r>
              <a:rPr lang="en-US" sz="6254" b="1">
                <a:solidFill>
                  <a:srgbClr val="EFEBE7"/>
                </a:solidFill>
                <a:latin typeface="IBM Plex Sans Bold"/>
                <a:ea typeface="IBM Plex Sans Bold"/>
                <a:cs typeface="IBM Plex Sans Bold"/>
                <a:sym typeface="IBM Plex Sans Bold"/>
              </a:rPr>
              <a:t>Regression Analysis</a:t>
            </a:r>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8AABC1"/>
                </a:solidFill>
                <a:latin typeface="IBM Plex Sans Bold"/>
                <a:ea typeface="IBM Plex Sans Bold"/>
                <a:cs typeface="IBM Plex Sans Bold"/>
                <a:sym typeface="IBM Plex Sans Bold"/>
              </a:rPr>
              <a:t>Zepto</a:t>
            </a:r>
          </a:p>
        </p:txBody>
      </p:sp>
      <p:sp>
        <p:nvSpPr>
          <p:cNvPr id="7" name="TextBox 7"/>
          <p:cNvSpPr txBox="1"/>
          <p:nvPr/>
        </p:nvSpPr>
        <p:spPr>
          <a:xfrm>
            <a:off x="7540169" y="2825898"/>
            <a:ext cx="3207663" cy="803166"/>
          </a:xfrm>
          <a:prstGeom prst="rect">
            <a:avLst/>
          </a:prstGeom>
        </p:spPr>
        <p:txBody>
          <a:bodyPr lIns="0" tIns="0" rIns="0" bIns="0" rtlCol="0" anchor="t">
            <a:spAutoFit/>
          </a:bodyPr>
          <a:lstStyle/>
          <a:p>
            <a:pPr algn="ctr">
              <a:lnSpc>
                <a:spcPts val="6656"/>
              </a:lnSpc>
              <a:spcBef>
                <a:spcPct val="0"/>
              </a:spcBef>
            </a:pPr>
            <a:r>
              <a:rPr lang="en-US" sz="4754" b="1" dirty="0">
                <a:solidFill>
                  <a:srgbClr val="F8F8F8"/>
                </a:solidFill>
                <a:latin typeface="IBM Plex Sans Bold"/>
                <a:ea typeface="IBM Plex Sans Bold"/>
                <a:cs typeface="IBM Plex Sans Bold"/>
                <a:sym typeface="IBM Plex Sans Bold"/>
              </a:rPr>
              <a:t>Key finding</a:t>
            </a:r>
          </a:p>
        </p:txBody>
      </p:sp>
      <p:sp>
        <p:nvSpPr>
          <p:cNvPr id="8" name="TextBox 8"/>
          <p:cNvSpPr txBox="1"/>
          <p:nvPr/>
        </p:nvSpPr>
        <p:spPr>
          <a:xfrm>
            <a:off x="1874753" y="3781464"/>
            <a:ext cx="16413247" cy="3863331"/>
          </a:xfrm>
          <a:prstGeom prst="rect">
            <a:avLst/>
          </a:prstGeom>
        </p:spPr>
        <p:txBody>
          <a:bodyPr lIns="0" tIns="0" rIns="0" bIns="0" rtlCol="0" anchor="t">
            <a:spAutoFit/>
          </a:bodyPr>
          <a:lstStyle/>
          <a:p>
            <a:pPr marL="599200" lvl="1" indent="-299600" algn="l">
              <a:lnSpc>
                <a:spcPts val="3885"/>
              </a:lnSpc>
              <a:buFont typeface="Arial"/>
              <a:buChar char="•"/>
            </a:pPr>
            <a:r>
              <a:rPr lang="en-US" sz="2775" dirty="0">
                <a:solidFill>
                  <a:srgbClr val="FFFFFF"/>
                </a:solidFill>
                <a:latin typeface="IBM Plex Sans"/>
                <a:ea typeface="IBM Plex Sans"/>
                <a:cs typeface="IBM Plex Sans"/>
                <a:sym typeface="IBM Plex Sans"/>
              </a:rPr>
              <a:t>Assurance (</a:t>
            </a:r>
            <a:r>
              <a:rPr lang="en-US" sz="2775" dirty="0" err="1">
                <a:solidFill>
                  <a:srgbClr val="FFFFFF"/>
                </a:solidFill>
                <a:latin typeface="IBM Plex Sans"/>
                <a:ea typeface="IBM Plex Sans"/>
                <a:cs typeface="IBM Plex Sans"/>
                <a:sym typeface="IBM Plex Sans"/>
              </a:rPr>
              <a:t>Competence,Courtesy,Credibility,Security</a:t>
            </a:r>
            <a:r>
              <a:rPr lang="en-US" sz="2775" dirty="0">
                <a:solidFill>
                  <a:srgbClr val="FFFFFF"/>
                </a:solidFill>
                <a:latin typeface="IBM Plex Sans"/>
                <a:ea typeface="IBM Plex Sans"/>
                <a:cs typeface="IBM Plex Sans"/>
                <a:sym typeface="IBM Plex Sans"/>
              </a:rPr>
              <a:t>) is the most critical factor for customer satisfaction.</a:t>
            </a:r>
          </a:p>
          <a:p>
            <a:pPr algn="l">
              <a:lnSpc>
                <a:spcPts val="3885"/>
              </a:lnSpc>
            </a:pPr>
            <a:endParaRPr lang="en-US" sz="2775" dirty="0">
              <a:solidFill>
                <a:srgbClr val="FFFFFF"/>
              </a:solidFill>
              <a:latin typeface="IBM Plex Sans"/>
              <a:ea typeface="IBM Plex Sans"/>
              <a:cs typeface="IBM Plex Sans"/>
              <a:sym typeface="IBM Plex Sans"/>
            </a:endParaRPr>
          </a:p>
          <a:p>
            <a:pPr marL="599200" lvl="1" indent="-299600" algn="l">
              <a:lnSpc>
                <a:spcPts val="3885"/>
              </a:lnSpc>
              <a:buFont typeface="Arial"/>
              <a:buChar char="•"/>
            </a:pPr>
            <a:r>
              <a:rPr lang="en-US" sz="2775" dirty="0">
                <a:solidFill>
                  <a:srgbClr val="FFFFFF"/>
                </a:solidFill>
                <a:latin typeface="IBM Plex Sans"/>
                <a:ea typeface="IBM Plex Sans"/>
                <a:cs typeface="IBM Plex Sans"/>
                <a:sym typeface="IBM Plex Sans"/>
              </a:rPr>
              <a:t>Responsiveness (speed of response) has a negative but insignificant effect.</a:t>
            </a:r>
          </a:p>
          <a:p>
            <a:pPr algn="l">
              <a:lnSpc>
                <a:spcPts val="3885"/>
              </a:lnSpc>
            </a:pPr>
            <a:endParaRPr lang="en-US" sz="2775" dirty="0">
              <a:solidFill>
                <a:srgbClr val="FFFFFF"/>
              </a:solidFill>
              <a:latin typeface="IBM Plex Sans"/>
              <a:ea typeface="IBM Plex Sans"/>
              <a:cs typeface="IBM Plex Sans"/>
              <a:sym typeface="IBM Plex Sans"/>
            </a:endParaRPr>
          </a:p>
          <a:p>
            <a:pPr marL="599200" lvl="1" indent="-299600" algn="l">
              <a:lnSpc>
                <a:spcPts val="3885"/>
              </a:lnSpc>
              <a:buFont typeface="Arial"/>
              <a:buChar char="•"/>
            </a:pPr>
            <a:r>
              <a:rPr lang="en-US" sz="2775" dirty="0">
                <a:solidFill>
                  <a:srgbClr val="FFFFFF"/>
                </a:solidFill>
                <a:latin typeface="IBM Plex Sans"/>
                <a:ea typeface="IBM Plex Sans"/>
                <a:cs typeface="IBM Plex Sans"/>
                <a:sym typeface="IBM Plex Sans"/>
              </a:rPr>
              <a:t>Reliability, Empathy, and Tangibles do not significantly impact satisfaction.</a:t>
            </a:r>
          </a:p>
          <a:p>
            <a:pPr algn="l">
              <a:lnSpc>
                <a:spcPts val="3885"/>
              </a:lnSpc>
            </a:pPr>
            <a:endParaRPr lang="en-US" sz="2775" dirty="0">
              <a:solidFill>
                <a:srgbClr val="FFFFFF"/>
              </a:solidFill>
              <a:latin typeface="IBM Plex Sans"/>
              <a:ea typeface="IBM Plex Sans"/>
              <a:cs typeface="IBM Plex Sans"/>
              <a:sym typeface="IBM Plex Sans"/>
            </a:endParaRPr>
          </a:p>
          <a:p>
            <a:pPr marL="599200" lvl="1" indent="-299600" algn="l">
              <a:lnSpc>
                <a:spcPts val="3885"/>
              </a:lnSpc>
              <a:buFont typeface="Arial"/>
              <a:buChar char="•"/>
            </a:pPr>
            <a:r>
              <a:rPr lang="en-US" sz="2775" dirty="0">
                <a:solidFill>
                  <a:srgbClr val="FFFFFF"/>
                </a:solidFill>
                <a:latin typeface="IBM Plex Sans"/>
                <a:ea typeface="IBM Plex Sans"/>
                <a:cs typeface="IBM Plex Sans"/>
                <a:sym typeface="IBM Plex Sans"/>
              </a:rPr>
              <a:t>Other factors (like pricing, promotions, delivery speed) might influence satisfaction more.</a:t>
            </a:r>
          </a:p>
        </p:txBody>
      </p:sp>
      <p:sp>
        <p:nvSpPr>
          <p:cNvPr id="9" name="Freeform 9"/>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0" name="TextBox 10"/>
          <p:cNvSpPr txBox="1"/>
          <p:nvPr/>
        </p:nvSpPr>
        <p:spPr>
          <a:xfrm>
            <a:off x="0" y="8155798"/>
            <a:ext cx="17535773" cy="1002958"/>
          </a:xfrm>
          <a:prstGeom prst="rect">
            <a:avLst/>
          </a:prstGeom>
        </p:spPr>
        <p:txBody>
          <a:bodyPr lIns="0" tIns="0" rIns="0" bIns="0" rtlCol="0" anchor="t">
            <a:spAutoFit/>
          </a:bodyPr>
          <a:lstStyle/>
          <a:p>
            <a:pPr algn="ctr">
              <a:lnSpc>
                <a:spcPts val="4067"/>
              </a:lnSpc>
              <a:spcBef>
                <a:spcPct val="0"/>
              </a:spcBef>
            </a:pPr>
            <a:r>
              <a:rPr lang="en-US" sz="2905" b="1">
                <a:solidFill>
                  <a:srgbClr val="FFFFFF"/>
                </a:solidFill>
                <a:latin typeface="IBM Plex Sans Bold"/>
                <a:ea typeface="IBM Plex Sans Bold"/>
                <a:cs typeface="IBM Plex Sans Bold"/>
                <a:sym typeface="IBM Plex Sans Bold"/>
              </a:rPr>
              <a:t>Customers prioritize professionalism and trust more than responsiveness, reliability, or empathy. This suggests that Zepto should focus on building trust with users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3"/>
            <a:stretch>
              <a:fillRect/>
            </a:stretch>
          </a:blipFill>
        </p:spPr>
        <p:txBody>
          <a:bodyPr/>
          <a:lstStyle/>
          <a:p>
            <a:endParaRPr lang="en-IN"/>
          </a:p>
        </p:txBody>
      </p:sp>
      <p:sp>
        <p:nvSpPr>
          <p:cNvPr id="4" name="AutoShape 4"/>
          <p:cNvSpPr/>
          <p:nvPr/>
        </p:nvSpPr>
        <p:spPr>
          <a:xfrm>
            <a:off x="5897880" y="5143500"/>
            <a:ext cx="6492240" cy="0"/>
          </a:xfrm>
          <a:prstGeom prst="line">
            <a:avLst/>
          </a:prstGeom>
          <a:ln w="38100" cap="flat">
            <a:solidFill>
              <a:srgbClr val="000000"/>
            </a:solidFill>
            <a:prstDash val="solid"/>
            <a:headEnd type="none" w="sm" len="sm"/>
            <a:tailEnd type="none" w="sm" len="sm"/>
          </a:ln>
        </p:spPr>
        <p:txBody>
          <a:bodyPr/>
          <a:lstStyle/>
          <a:p>
            <a:endParaRPr lang="en-IN"/>
          </a:p>
        </p:txBody>
      </p:sp>
      <p:sp>
        <p:nvSpPr>
          <p:cNvPr id="5" name="TextBox 5"/>
          <p:cNvSpPr txBox="1"/>
          <p:nvPr/>
        </p:nvSpPr>
        <p:spPr>
          <a:xfrm>
            <a:off x="990748" y="1654131"/>
            <a:ext cx="4356384" cy="1060342"/>
          </a:xfrm>
          <a:prstGeom prst="rect">
            <a:avLst/>
          </a:prstGeom>
        </p:spPr>
        <p:txBody>
          <a:bodyPr lIns="0" tIns="0" rIns="0" bIns="0" rtlCol="0" anchor="t">
            <a:spAutoFit/>
          </a:bodyPr>
          <a:lstStyle/>
          <a:p>
            <a:pPr algn="l">
              <a:lnSpc>
                <a:spcPts val="8755"/>
              </a:lnSpc>
              <a:spcBef>
                <a:spcPct val="0"/>
              </a:spcBef>
            </a:pPr>
            <a:r>
              <a:rPr lang="en-US" sz="6254" b="1">
                <a:solidFill>
                  <a:srgbClr val="EFEBE7"/>
                </a:solidFill>
                <a:latin typeface="IBM Plex Sans Bold"/>
                <a:ea typeface="IBM Plex Sans Bold"/>
                <a:cs typeface="IBM Plex Sans Bold"/>
                <a:sym typeface="IBM Plex Sans Bold"/>
              </a:rPr>
              <a:t>Regression </a:t>
            </a:r>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8AABC1"/>
                </a:solidFill>
                <a:latin typeface="IBM Plex Sans Bold"/>
                <a:ea typeface="IBM Plex Sans Bold"/>
                <a:cs typeface="IBM Plex Sans Bold"/>
                <a:sym typeface="IBM Plex Sans Bold"/>
              </a:rPr>
              <a:t>Zepto</a:t>
            </a:r>
          </a:p>
        </p:txBody>
      </p:sp>
      <p:sp>
        <p:nvSpPr>
          <p:cNvPr id="7" name="TextBox 7"/>
          <p:cNvSpPr txBox="1"/>
          <p:nvPr/>
        </p:nvSpPr>
        <p:spPr>
          <a:xfrm>
            <a:off x="5515338" y="2638273"/>
            <a:ext cx="7257323" cy="740948"/>
          </a:xfrm>
          <a:prstGeom prst="rect">
            <a:avLst/>
          </a:prstGeom>
        </p:spPr>
        <p:txBody>
          <a:bodyPr lIns="0" tIns="0" rIns="0" bIns="0" rtlCol="0" anchor="t">
            <a:spAutoFit/>
          </a:bodyPr>
          <a:lstStyle/>
          <a:p>
            <a:pPr algn="ctr">
              <a:lnSpc>
                <a:spcPts val="6152"/>
              </a:lnSpc>
              <a:spcBef>
                <a:spcPct val="0"/>
              </a:spcBef>
            </a:pPr>
            <a:r>
              <a:rPr lang="en-US" sz="4394" b="1">
                <a:solidFill>
                  <a:srgbClr val="FFFFFF"/>
                </a:solidFill>
                <a:latin typeface="IBM Plex Sans Bold"/>
                <a:ea typeface="IBM Plex Sans Bold"/>
                <a:cs typeface="IBM Plex Sans Bold"/>
                <a:sym typeface="IBM Plex Sans Bold"/>
              </a:rPr>
              <a:t>(Reccomendation for zepto)</a:t>
            </a:r>
          </a:p>
        </p:txBody>
      </p:sp>
      <p:sp>
        <p:nvSpPr>
          <p:cNvPr id="8" name="TextBox 8"/>
          <p:cNvSpPr txBox="1"/>
          <p:nvPr/>
        </p:nvSpPr>
        <p:spPr>
          <a:xfrm>
            <a:off x="1246124" y="3655446"/>
            <a:ext cx="15795751" cy="5627298"/>
          </a:xfrm>
          <a:prstGeom prst="rect">
            <a:avLst/>
          </a:prstGeom>
        </p:spPr>
        <p:txBody>
          <a:bodyPr lIns="0" tIns="0" rIns="0" bIns="0" rtlCol="0" anchor="t">
            <a:spAutoFit/>
          </a:bodyPr>
          <a:lstStyle/>
          <a:p>
            <a:pPr algn="l">
              <a:lnSpc>
                <a:spcPts val="4142"/>
              </a:lnSpc>
              <a:spcBef>
                <a:spcPct val="0"/>
              </a:spcBef>
            </a:pPr>
            <a:r>
              <a:rPr lang="en-US" sz="2958" b="1">
                <a:solidFill>
                  <a:srgbClr val="F8F8F8"/>
                </a:solidFill>
                <a:latin typeface="IBM Plex Sans Bold"/>
                <a:ea typeface="IBM Plex Sans Bold"/>
                <a:cs typeface="IBM Plex Sans Bold"/>
                <a:sym typeface="IBM Plex Sans Bold"/>
              </a:rPr>
              <a:t>Improve Assurance</a:t>
            </a:r>
          </a:p>
          <a:p>
            <a:pPr algn="l">
              <a:lnSpc>
                <a:spcPts val="4142"/>
              </a:lnSpc>
              <a:spcBef>
                <a:spcPct val="0"/>
              </a:spcBef>
            </a:pPr>
            <a:r>
              <a:rPr lang="en-US" sz="2958" b="1">
                <a:solidFill>
                  <a:srgbClr val="F8F8F8"/>
                </a:solidFill>
                <a:latin typeface="IBM Plex Sans Bold"/>
                <a:ea typeface="IBM Plex Sans Bold"/>
                <a:cs typeface="IBM Plex Sans Bold"/>
                <a:sym typeface="IBM Plex Sans Bold"/>
              </a:rPr>
              <a:t> 🔹 Train customer support staff for professionalism &amp; clear communication</a:t>
            </a:r>
          </a:p>
          <a:p>
            <a:pPr algn="l">
              <a:lnSpc>
                <a:spcPts val="4142"/>
              </a:lnSpc>
              <a:spcBef>
                <a:spcPct val="0"/>
              </a:spcBef>
            </a:pPr>
            <a:r>
              <a:rPr lang="en-US" sz="2958" b="1">
                <a:solidFill>
                  <a:srgbClr val="F8F8F8"/>
                </a:solidFill>
                <a:latin typeface="IBM Plex Sans Bold"/>
                <a:ea typeface="IBM Plex Sans Bold"/>
                <a:cs typeface="IBM Plex Sans Bold"/>
                <a:sym typeface="IBM Plex Sans Bold"/>
              </a:rPr>
              <a:t> 🔹 Provide transparent policies &amp; reliable service updates</a:t>
            </a:r>
          </a:p>
          <a:p>
            <a:pPr algn="l">
              <a:lnSpc>
                <a:spcPts val="4142"/>
              </a:lnSpc>
              <a:spcBef>
                <a:spcPct val="0"/>
              </a:spcBef>
            </a:pPr>
            <a:endParaRPr lang="en-US" sz="2958" b="1">
              <a:solidFill>
                <a:srgbClr val="F8F8F8"/>
              </a:solidFill>
              <a:latin typeface="IBM Plex Sans Bold"/>
              <a:ea typeface="IBM Plex Sans Bold"/>
              <a:cs typeface="IBM Plex Sans Bold"/>
              <a:sym typeface="IBM Plex Sans Bold"/>
            </a:endParaRPr>
          </a:p>
          <a:p>
            <a:pPr algn="l">
              <a:lnSpc>
                <a:spcPts val="4142"/>
              </a:lnSpc>
              <a:spcBef>
                <a:spcPct val="0"/>
              </a:spcBef>
            </a:pPr>
            <a:r>
              <a:rPr lang="en-US" sz="2958" b="1">
                <a:solidFill>
                  <a:srgbClr val="F8F8F8"/>
                </a:solidFill>
                <a:latin typeface="IBM Plex Sans Bold"/>
                <a:ea typeface="IBM Plex Sans Bold"/>
                <a:cs typeface="IBM Plex Sans Bold"/>
                <a:sym typeface="IBM Plex Sans Bold"/>
              </a:rPr>
              <a:t> Enhance Responsiveness</a:t>
            </a:r>
          </a:p>
          <a:p>
            <a:pPr algn="l">
              <a:lnSpc>
                <a:spcPts val="4142"/>
              </a:lnSpc>
              <a:spcBef>
                <a:spcPct val="0"/>
              </a:spcBef>
            </a:pPr>
            <a:r>
              <a:rPr lang="en-US" sz="2958" b="1">
                <a:solidFill>
                  <a:srgbClr val="F8F8F8"/>
                </a:solidFill>
                <a:latin typeface="IBM Plex Sans Bold"/>
                <a:ea typeface="IBM Plex Sans Bold"/>
                <a:cs typeface="IBM Plex Sans Bold"/>
                <a:sym typeface="IBM Plex Sans Bold"/>
              </a:rPr>
              <a:t> 🔹 Reduce customer service wait times</a:t>
            </a:r>
          </a:p>
          <a:p>
            <a:pPr algn="l">
              <a:lnSpc>
                <a:spcPts val="4142"/>
              </a:lnSpc>
              <a:spcBef>
                <a:spcPct val="0"/>
              </a:spcBef>
            </a:pPr>
            <a:r>
              <a:rPr lang="en-US" sz="2958" b="1">
                <a:solidFill>
                  <a:srgbClr val="F8F8F8"/>
                </a:solidFill>
                <a:latin typeface="IBM Plex Sans Bold"/>
                <a:ea typeface="IBM Plex Sans Bold"/>
                <a:cs typeface="IBM Plex Sans Bold"/>
                <a:sym typeface="IBM Plex Sans Bold"/>
              </a:rPr>
              <a:t> 🔹 Optimize app-based support for quick resolution</a:t>
            </a:r>
          </a:p>
          <a:p>
            <a:pPr algn="l">
              <a:lnSpc>
                <a:spcPts val="4142"/>
              </a:lnSpc>
              <a:spcBef>
                <a:spcPct val="0"/>
              </a:spcBef>
            </a:pPr>
            <a:endParaRPr lang="en-US" sz="2958" b="1">
              <a:solidFill>
                <a:srgbClr val="F8F8F8"/>
              </a:solidFill>
              <a:latin typeface="IBM Plex Sans Bold"/>
              <a:ea typeface="IBM Plex Sans Bold"/>
              <a:cs typeface="IBM Plex Sans Bold"/>
              <a:sym typeface="IBM Plex Sans Bold"/>
            </a:endParaRPr>
          </a:p>
          <a:p>
            <a:pPr algn="l">
              <a:lnSpc>
                <a:spcPts val="4142"/>
              </a:lnSpc>
              <a:spcBef>
                <a:spcPct val="0"/>
              </a:spcBef>
            </a:pPr>
            <a:r>
              <a:rPr lang="en-US" sz="2958" b="1">
                <a:solidFill>
                  <a:srgbClr val="F8F8F8"/>
                </a:solidFill>
                <a:latin typeface="IBM Plex Sans Bold"/>
                <a:ea typeface="IBM Plex Sans Bold"/>
                <a:cs typeface="IBM Plex Sans Bold"/>
                <a:sym typeface="IBM Plex Sans Bold"/>
              </a:rPr>
              <a:t> Less Focus on Reliability, Empathy, Tangibles</a:t>
            </a:r>
          </a:p>
          <a:p>
            <a:pPr algn="l">
              <a:lnSpc>
                <a:spcPts val="4142"/>
              </a:lnSpc>
              <a:spcBef>
                <a:spcPct val="0"/>
              </a:spcBef>
            </a:pPr>
            <a:r>
              <a:rPr lang="en-US" sz="2958" b="1">
                <a:solidFill>
                  <a:srgbClr val="F8F8F8"/>
                </a:solidFill>
                <a:latin typeface="IBM Plex Sans Bold"/>
                <a:ea typeface="IBM Plex Sans Bold"/>
                <a:cs typeface="IBM Plex Sans Bold"/>
                <a:sym typeface="IBM Plex Sans Bold"/>
              </a:rPr>
              <a:t> 🔹 Maintain good design but prioritize functional improvements</a:t>
            </a:r>
          </a:p>
          <a:p>
            <a:pPr algn="l">
              <a:lnSpc>
                <a:spcPts val="4142"/>
              </a:lnSpc>
              <a:spcBef>
                <a:spcPct val="0"/>
              </a:spcBef>
            </a:pPr>
            <a:r>
              <a:rPr lang="en-US" sz="2958" b="1">
                <a:solidFill>
                  <a:srgbClr val="F8F8F8"/>
                </a:solidFill>
                <a:latin typeface="IBM Plex Sans Bold"/>
                <a:ea typeface="IBM Plex Sans Bold"/>
                <a:cs typeface="IBM Plex Sans Bold"/>
                <a:sym typeface="IBM Plex Sans Bold"/>
              </a:rPr>
              <a:t> 🔹 Avoid over-investing in personalization if it’s not a major driver</a:t>
            </a:r>
          </a:p>
        </p:txBody>
      </p:sp>
      <p:sp>
        <p:nvSpPr>
          <p:cNvPr id="9" name="Freeform 9"/>
          <p:cNvSpPr/>
          <p:nvPr/>
        </p:nvSpPr>
        <p:spPr>
          <a:xfrm rot="-2536079" flipH="1">
            <a:off x="1373204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1028700" y="1755958"/>
            <a:ext cx="7237669"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Overall Findings</a:t>
            </a:r>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7" name="TextBox 7"/>
          <p:cNvSpPr txBox="1"/>
          <p:nvPr/>
        </p:nvSpPr>
        <p:spPr>
          <a:xfrm>
            <a:off x="990748" y="3121100"/>
            <a:ext cx="15485121" cy="6231826"/>
          </a:xfrm>
          <a:prstGeom prst="rect">
            <a:avLst/>
          </a:prstGeom>
        </p:spPr>
        <p:txBody>
          <a:bodyPr lIns="0" tIns="0" rIns="0" bIns="0" rtlCol="0" anchor="t">
            <a:spAutoFit/>
          </a:bodyPr>
          <a:lstStyle/>
          <a:p>
            <a:pPr algn="l">
              <a:lnSpc>
                <a:spcPts val="4994"/>
              </a:lnSpc>
            </a:pPr>
            <a:r>
              <a:rPr lang="en-US" sz="2990" b="1">
                <a:solidFill>
                  <a:srgbClr val="FFFFFF"/>
                </a:solidFill>
                <a:latin typeface="IBM Plex Sans Bold"/>
                <a:ea typeface="IBM Plex Sans Bold"/>
                <a:cs typeface="IBM Plex Sans Bold"/>
                <a:sym typeface="IBM Plex Sans Bold"/>
              </a:rPr>
              <a:t>Demographic Profile:</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Respondents are predominantly male (69.7%), students (86.6%), under 18 years old (88.7%), and from high-income households (74.6% earn above ₹1,00,000/month)</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Sample skews young and affluent, affecting generalizability</a:t>
            </a:r>
          </a:p>
          <a:p>
            <a:pPr algn="l">
              <a:lnSpc>
                <a:spcPts val="4994"/>
              </a:lnSpc>
            </a:pPr>
            <a:endParaRPr lang="en-US" sz="2990">
              <a:solidFill>
                <a:srgbClr val="FFFFFF"/>
              </a:solidFill>
              <a:latin typeface="IBM Plex Sans"/>
              <a:ea typeface="IBM Plex Sans"/>
              <a:cs typeface="IBM Plex Sans"/>
              <a:sym typeface="IBM Plex Sans"/>
            </a:endParaRPr>
          </a:p>
          <a:p>
            <a:pPr algn="l">
              <a:lnSpc>
                <a:spcPts val="4994"/>
              </a:lnSpc>
            </a:pPr>
            <a:r>
              <a:rPr lang="en-US" sz="2990" b="1">
                <a:solidFill>
                  <a:srgbClr val="FFFFFF"/>
                </a:solidFill>
                <a:latin typeface="IBM Plex Sans Bold"/>
                <a:ea typeface="IBM Plex Sans Bold"/>
                <a:cs typeface="IBM Plex Sans Bold"/>
                <a:sym typeface="IBM Plex Sans Bold"/>
              </a:rPr>
              <a:t>Service Quality Dimensions:</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Assurance is the only significant driver of satisfaction</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Customers value trustworthiness, knowledge, and transaction security over other aspects</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The SERVQUAL dimensions together explain only 8% of satisfaction variance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1028700" y="1755958"/>
            <a:ext cx="7237669"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Overall Findings</a:t>
            </a:r>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7" name="TextBox 7"/>
          <p:cNvSpPr txBox="1"/>
          <p:nvPr/>
        </p:nvSpPr>
        <p:spPr>
          <a:xfrm>
            <a:off x="990748" y="3121100"/>
            <a:ext cx="15485121" cy="6231826"/>
          </a:xfrm>
          <a:prstGeom prst="rect">
            <a:avLst/>
          </a:prstGeom>
        </p:spPr>
        <p:txBody>
          <a:bodyPr lIns="0" tIns="0" rIns="0" bIns="0" rtlCol="0" anchor="t">
            <a:spAutoFit/>
          </a:bodyPr>
          <a:lstStyle/>
          <a:p>
            <a:pPr algn="l">
              <a:lnSpc>
                <a:spcPts val="4994"/>
              </a:lnSpc>
            </a:pPr>
            <a:r>
              <a:rPr lang="en-US" sz="2990" b="1">
                <a:solidFill>
                  <a:srgbClr val="FFFFFF"/>
                </a:solidFill>
                <a:latin typeface="IBM Plex Sans Bold"/>
                <a:ea typeface="IBM Plex Sans Bold"/>
                <a:cs typeface="IBM Plex Sans Bold"/>
                <a:sym typeface="IBM Plex Sans Bold"/>
              </a:rPr>
              <a:t>Statistical Findings:</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No significant differences in satisfaction across income groups or age groups</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No significant relationship between usage frequency and satisfaction</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Significant difference in satisfaction between recommenders and non-recommenders</a:t>
            </a:r>
          </a:p>
          <a:p>
            <a:pPr algn="l">
              <a:lnSpc>
                <a:spcPts val="4994"/>
              </a:lnSpc>
            </a:pPr>
            <a:endParaRPr lang="en-US" sz="2990">
              <a:solidFill>
                <a:srgbClr val="FFFFFF"/>
              </a:solidFill>
              <a:latin typeface="IBM Plex Sans"/>
              <a:ea typeface="IBM Plex Sans"/>
              <a:cs typeface="IBM Plex Sans"/>
              <a:sym typeface="IBM Plex Sans"/>
            </a:endParaRPr>
          </a:p>
          <a:p>
            <a:pPr algn="l">
              <a:lnSpc>
                <a:spcPts val="4994"/>
              </a:lnSpc>
            </a:pPr>
            <a:r>
              <a:rPr lang="en-US" sz="2990" b="1">
                <a:solidFill>
                  <a:srgbClr val="FFFFFF"/>
                </a:solidFill>
                <a:latin typeface="IBM Plex Sans Bold"/>
                <a:ea typeface="IBM Plex Sans Bold"/>
                <a:cs typeface="IBM Plex Sans Bold"/>
                <a:sym typeface="IBM Plex Sans Bold"/>
              </a:rPr>
              <a:t>Satisfaction Gap Analysis:</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Moderate overall satisfaction (Mean: 2.30/5)</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Low recommendation likelihood</a:t>
            </a:r>
          </a:p>
          <a:p>
            <a:pPr marL="645634" lvl="1" indent="-322817" algn="l">
              <a:lnSpc>
                <a:spcPts val="4994"/>
              </a:lnSpc>
              <a:buFont typeface="Arial"/>
              <a:buChar char="•"/>
            </a:pPr>
            <a:r>
              <a:rPr lang="en-US" sz="2990">
                <a:solidFill>
                  <a:srgbClr val="FFFFFF"/>
                </a:solidFill>
                <a:latin typeface="IBM Plex Sans"/>
                <a:ea typeface="IBM Plex Sans"/>
                <a:cs typeface="IBM Plex Sans"/>
                <a:sym typeface="IBM Plex Sans"/>
              </a:rPr>
              <a:t>Customers who don't recommend Zepto report higher satisfaction scores (paradoxical finding)</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8263320" flipH="1">
            <a:off x="15002317" y="-1682406"/>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754724" y="676064"/>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graphicFrame>
        <p:nvGraphicFramePr>
          <p:cNvPr id="5" name="Table 5"/>
          <p:cNvGraphicFramePr>
            <a:graphicFrameLocks noGrp="1"/>
          </p:cNvGraphicFramePr>
          <p:nvPr/>
        </p:nvGraphicFramePr>
        <p:xfrm>
          <a:off x="754724" y="2359541"/>
          <a:ext cx="16778552" cy="7698086"/>
        </p:xfrm>
        <a:graphic>
          <a:graphicData uri="http://schemas.openxmlformats.org/drawingml/2006/table">
            <a:tbl>
              <a:tblPr/>
              <a:tblGrid>
                <a:gridCol w="1906745">
                  <a:extLst>
                    <a:ext uri="{9D8B030D-6E8A-4147-A177-3AD203B41FA5}">
                      <a16:colId xmlns:a16="http://schemas.microsoft.com/office/drawing/2014/main" val="20000"/>
                    </a:ext>
                  </a:extLst>
                </a:gridCol>
                <a:gridCol w="3578628">
                  <a:extLst>
                    <a:ext uri="{9D8B030D-6E8A-4147-A177-3AD203B41FA5}">
                      <a16:colId xmlns:a16="http://schemas.microsoft.com/office/drawing/2014/main" val="20001"/>
                    </a:ext>
                  </a:extLst>
                </a:gridCol>
                <a:gridCol w="3288835">
                  <a:extLst>
                    <a:ext uri="{9D8B030D-6E8A-4147-A177-3AD203B41FA5}">
                      <a16:colId xmlns:a16="http://schemas.microsoft.com/office/drawing/2014/main" val="20002"/>
                    </a:ext>
                  </a:extLst>
                </a:gridCol>
                <a:gridCol w="3890713">
                  <a:extLst>
                    <a:ext uri="{9D8B030D-6E8A-4147-A177-3AD203B41FA5}">
                      <a16:colId xmlns:a16="http://schemas.microsoft.com/office/drawing/2014/main" val="20003"/>
                    </a:ext>
                  </a:extLst>
                </a:gridCol>
                <a:gridCol w="4113631">
                  <a:extLst>
                    <a:ext uri="{9D8B030D-6E8A-4147-A177-3AD203B41FA5}">
                      <a16:colId xmlns:a16="http://schemas.microsoft.com/office/drawing/2014/main" val="20004"/>
                    </a:ext>
                  </a:extLst>
                </a:gridCol>
              </a:tblGrid>
              <a:tr h="651197">
                <a:tc>
                  <a:txBody>
                    <a:bodyPr/>
                    <a:lstStyle/>
                    <a:p>
                      <a:pPr algn="l">
                        <a:lnSpc>
                          <a:spcPts val="2379"/>
                        </a:lnSpc>
                        <a:defRPr/>
                      </a:pPr>
                      <a:r>
                        <a:rPr lang="en-US" sz="1699">
                          <a:solidFill>
                            <a:srgbClr val="FFFFFF"/>
                          </a:solidFill>
                          <a:latin typeface="IBM Plex Sans"/>
                          <a:ea typeface="IBM Plex Sans"/>
                          <a:cs typeface="IBM Plex Sans"/>
                          <a:sym typeface="IBM Plex Sans"/>
                        </a:rPr>
                        <a:t>Dimension</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Expectation</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Current Performance</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Analysis Highlights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Recommended Actions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1527781">
                <a:tc>
                  <a:txBody>
                    <a:bodyPr/>
                    <a:lstStyle/>
                    <a:p>
                      <a:pPr algn="l">
                        <a:lnSpc>
                          <a:spcPts val="2379"/>
                        </a:lnSpc>
                        <a:defRPr/>
                      </a:pPr>
                      <a:r>
                        <a:rPr lang="en-US" sz="1699">
                          <a:solidFill>
                            <a:srgbClr val="FFFFFF"/>
                          </a:solidFill>
                          <a:latin typeface="IBM Plex Sans"/>
                          <a:ea typeface="IBM Plex Sans"/>
                          <a:cs typeface="IBM Plex Sans"/>
                          <a:sym typeface="IBM Plex Sans"/>
                        </a:rPr>
                        <a:t>Reliability</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10-min delivery, accurate &amp; consistent orders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Moderate performance with delivery delays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Statistical analysis shows significant gap between promised ultra-fast delivery and actual customer experience</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Enhance order accuracy system, Optimize delivery logistics, Improve real-time tracking</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1231773">
                <a:tc>
                  <a:txBody>
                    <a:bodyPr/>
                    <a:lstStyle/>
                    <a:p>
                      <a:pPr algn="l">
                        <a:lnSpc>
                          <a:spcPts val="2379"/>
                        </a:lnSpc>
                        <a:defRPr/>
                      </a:pPr>
                      <a:r>
                        <a:rPr lang="en-US" sz="1699">
                          <a:solidFill>
                            <a:srgbClr val="FFFFFF"/>
                          </a:solidFill>
                          <a:latin typeface="IBM Plex Sans"/>
                          <a:ea typeface="IBM Plex Sans"/>
                          <a:cs typeface="IBM Plex Sans"/>
                          <a:sym typeface="IBM Plex Sans"/>
                        </a:rPr>
                        <a:t>Responsiveness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Prompt support, efficient problem resolution</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Inconsistent customer service response</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Despite 24/7 support claims, actual responsiveness falls short of customer expectations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Reduce checkout waiting times, Improve staff availability, Implement faster support channels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231773">
                <a:tc>
                  <a:txBody>
                    <a:bodyPr/>
                    <a:lstStyle/>
                    <a:p>
                      <a:pPr algn="l">
                        <a:lnSpc>
                          <a:spcPts val="2379"/>
                        </a:lnSpc>
                        <a:defRPr/>
                      </a:pPr>
                      <a:r>
                        <a:rPr lang="en-US" sz="1699">
                          <a:solidFill>
                            <a:srgbClr val="FFFFFF"/>
                          </a:solidFill>
                          <a:latin typeface="IBM Plex Sans"/>
                          <a:ea typeface="IBM Plex Sans"/>
                          <a:cs typeface="IBM Plex Sans"/>
                          <a:sym typeface="IBM Plex Sans"/>
                        </a:rPr>
                        <a:t>Assurance</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Trustworthy service, knowledgeable staff</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Confidence varies by customer segment</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Only dimension significantly impacting satisfaction, explaining 8% of service variance</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Comprehensive staff training, Develop consistent trust-building protocols, Enhance staff knowledge base</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1527781">
                <a:tc>
                  <a:txBody>
                    <a:bodyPr/>
                    <a:lstStyle/>
                    <a:p>
                      <a:pPr algn="l">
                        <a:lnSpc>
                          <a:spcPts val="2379"/>
                        </a:lnSpc>
                        <a:defRPr/>
                      </a:pPr>
                      <a:r>
                        <a:rPr lang="en-US" sz="1699">
                          <a:solidFill>
                            <a:srgbClr val="FFFFFF"/>
                          </a:solidFill>
                          <a:latin typeface="IBM Plex Sans"/>
                          <a:ea typeface="IBM Plex Sans"/>
                          <a:cs typeface="IBM Plex Sans"/>
                          <a:sym typeface="IBM Plex Sans"/>
                        </a:rPr>
                        <a:t>Tangibles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Modern app, professional delivery, quality packaging</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Relatively acceptable physical aspects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Customers may value operational elements beyond visual design</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Maintain clean, organized service points, Continuous app interface improvements, Refine packaging presentation</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1527781">
                <a:tc>
                  <a:txBody>
                    <a:bodyPr/>
                    <a:lstStyle/>
                    <a:p>
                      <a:pPr algn="l">
                        <a:lnSpc>
                          <a:spcPts val="2379"/>
                        </a:lnSpc>
                        <a:defRPr/>
                      </a:pPr>
                      <a:r>
                        <a:rPr lang="en-US" sz="1699">
                          <a:solidFill>
                            <a:srgbClr val="FFFFFF"/>
                          </a:solidFill>
                          <a:latin typeface="IBM Plex Sans"/>
                          <a:ea typeface="IBM Plex Sans"/>
                          <a:cs typeface="IBM Plex Sans"/>
                          <a:sym typeface="IBM Plex Sans"/>
                        </a:rPr>
                        <a:t>Empathy</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Personalized, individualized attention</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Inconsistent personalization</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Significant gap between expected personalized service and actual delivery</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tc>
                  <a:txBody>
                    <a:bodyPr/>
                    <a:lstStyle/>
                    <a:p>
                      <a:pPr algn="l">
                        <a:lnSpc>
                          <a:spcPts val="2379"/>
                        </a:lnSpc>
                        <a:defRPr/>
                      </a:pPr>
                      <a:r>
                        <a:rPr lang="en-US" sz="1699">
                          <a:solidFill>
                            <a:srgbClr val="FFFFFF"/>
                          </a:solidFill>
                          <a:latin typeface="IBM Plex Sans"/>
                          <a:ea typeface="IBM Plex Sans"/>
                          <a:cs typeface="IBM Plex Sans"/>
                          <a:sym typeface="IBM Plex Sans"/>
                        </a:rPr>
                        <a:t>Develop gender-specific service strategies, Train staff on personalized customer engagement, Create tailored customer interaction protocols</a:t>
                      </a:r>
                      <a:endParaRPr lang="en-US" sz="1100"/>
                    </a:p>
                  </a:txBody>
                  <a:tcPr marL="133350" marR="133350" marT="133350" marB="13335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6" name="TextBox 6"/>
          <p:cNvSpPr txBox="1"/>
          <p:nvPr/>
        </p:nvSpPr>
        <p:spPr>
          <a:xfrm>
            <a:off x="754724" y="1165850"/>
            <a:ext cx="11993014"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Gap Analysis</a:t>
            </a:r>
          </a:p>
        </p:txBody>
      </p:sp>
      <p:sp>
        <p:nvSpPr>
          <p:cNvPr id="7" name="TextBox 7"/>
          <p:cNvSpPr txBox="1"/>
          <p:nvPr/>
        </p:nvSpPr>
        <p:spPr>
          <a:xfrm>
            <a:off x="1451041" y="772699"/>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Freeform 5"/>
          <p:cNvSpPr/>
          <p:nvPr/>
        </p:nvSpPr>
        <p:spPr>
          <a:xfrm>
            <a:off x="1687065" y="3064976"/>
            <a:ext cx="13107564" cy="6193324"/>
          </a:xfrm>
          <a:custGeom>
            <a:avLst/>
            <a:gdLst/>
            <a:ahLst/>
            <a:cxnLst/>
            <a:rect l="l" t="t" r="r" b="b"/>
            <a:pathLst>
              <a:path w="13107564" h="6193324">
                <a:moveTo>
                  <a:pt x="0" y="0"/>
                </a:moveTo>
                <a:lnTo>
                  <a:pt x="13107564" y="0"/>
                </a:lnTo>
                <a:lnTo>
                  <a:pt x="13107564" y="6193324"/>
                </a:lnTo>
                <a:lnTo>
                  <a:pt x="0" y="6193324"/>
                </a:lnTo>
                <a:lnTo>
                  <a:pt x="0" y="0"/>
                </a:lnTo>
                <a:close/>
              </a:path>
            </a:pathLst>
          </a:custGeom>
          <a:blipFill>
            <a:blip r:embed="rId6"/>
            <a:stretch>
              <a:fillRect/>
            </a:stretch>
          </a:blipFill>
        </p:spPr>
        <p:txBody>
          <a:bodyPr/>
          <a:lstStyle/>
          <a:p>
            <a:endParaRPr lang="en-IN"/>
          </a:p>
        </p:txBody>
      </p:sp>
      <p:sp>
        <p:nvSpPr>
          <p:cNvPr id="6" name="TextBox 6"/>
          <p:cNvSpPr txBox="1"/>
          <p:nvPr/>
        </p:nvSpPr>
        <p:spPr>
          <a:xfrm>
            <a:off x="1028700" y="1755958"/>
            <a:ext cx="11993014" cy="1060342"/>
          </a:xfrm>
          <a:prstGeom prst="rect">
            <a:avLst/>
          </a:prstGeom>
        </p:spPr>
        <p:txBody>
          <a:bodyPr lIns="0" tIns="0" rIns="0" bIns="0" rtlCol="0" anchor="t">
            <a:spAutoFit/>
          </a:bodyPr>
          <a:lstStyle/>
          <a:p>
            <a:pPr algn="l">
              <a:lnSpc>
                <a:spcPts val="8755"/>
              </a:lnSpc>
              <a:spcBef>
                <a:spcPct val="0"/>
              </a:spcBef>
            </a:pPr>
            <a:r>
              <a:rPr lang="en-US" sz="6254" b="1">
                <a:solidFill>
                  <a:srgbClr val="FFFFFF"/>
                </a:solidFill>
                <a:latin typeface="IBM Plex Sans Bold"/>
                <a:ea typeface="IBM Plex Sans Bold"/>
                <a:cs typeface="IBM Plex Sans Bold"/>
                <a:sym typeface="IBM Plex Sans Bold"/>
              </a:rPr>
              <a:t>Service Blueprint</a:t>
            </a:r>
          </a:p>
        </p:txBody>
      </p:sp>
      <p:sp>
        <p:nvSpPr>
          <p:cNvPr id="7" name="TextBox 7"/>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8" name="TextBox 8"/>
          <p:cNvSpPr txBox="1"/>
          <p:nvPr/>
        </p:nvSpPr>
        <p:spPr>
          <a:xfrm>
            <a:off x="0" y="3206825"/>
            <a:ext cx="13107564" cy="306675"/>
          </a:xfrm>
          <a:prstGeom prst="rect">
            <a:avLst/>
          </a:prstGeom>
        </p:spPr>
        <p:txBody>
          <a:bodyPr lIns="0" tIns="0" rIns="0" bIns="0" rtlCol="0" anchor="t">
            <a:spAutoFit/>
          </a:bodyPr>
          <a:lstStyle/>
          <a:p>
            <a:pPr algn="ctr">
              <a:lnSpc>
                <a:spcPts val="2521"/>
              </a:lnSpc>
              <a:spcBef>
                <a:spcPct val="0"/>
              </a:spcBef>
            </a:pPr>
            <a:r>
              <a:rPr lang="en-US" sz="1801">
                <a:solidFill>
                  <a:srgbClr val="000000"/>
                </a:solidFill>
                <a:latin typeface="IBM Plex Sans"/>
                <a:ea typeface="IBM Plex Sans"/>
                <a:cs typeface="IBM Plex Sans"/>
                <a:sym typeface="IBM Plex Sans"/>
              </a:rPr>
              <a:t>carry bag , Delivery boy uniform , packaging , mobile app,hygine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TextBox 4"/>
          <p:cNvSpPr txBox="1"/>
          <p:nvPr/>
        </p:nvSpPr>
        <p:spPr>
          <a:xfrm>
            <a:off x="990748" y="1737556"/>
            <a:ext cx="6580655" cy="1065045"/>
          </a:xfrm>
          <a:prstGeom prst="rect">
            <a:avLst/>
          </a:prstGeom>
        </p:spPr>
        <p:txBody>
          <a:bodyPr lIns="0" tIns="0" rIns="0" bIns="0" rtlCol="0" anchor="t">
            <a:spAutoFit/>
          </a:bodyPr>
          <a:lstStyle/>
          <a:p>
            <a:pPr algn="ctr">
              <a:lnSpc>
                <a:spcPts val="8755"/>
              </a:lnSpc>
              <a:spcBef>
                <a:spcPct val="0"/>
              </a:spcBef>
            </a:pPr>
            <a:r>
              <a:rPr lang="en-US" sz="6254" b="1">
                <a:solidFill>
                  <a:srgbClr val="FFFFFF"/>
                </a:solidFill>
                <a:latin typeface="IBM Plex Sans Bold"/>
                <a:ea typeface="IBM Plex Sans Bold"/>
                <a:cs typeface="IBM Plex Sans Bold"/>
                <a:sym typeface="IBM Plex Sans Bold"/>
              </a:rPr>
              <a:t>Features of Zepto</a:t>
            </a:r>
          </a:p>
        </p:txBody>
      </p:sp>
      <p:sp>
        <p:nvSpPr>
          <p:cNvPr id="5" name="Freeform 5"/>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7" name="TextBox 7"/>
          <p:cNvSpPr txBox="1"/>
          <p:nvPr/>
        </p:nvSpPr>
        <p:spPr>
          <a:xfrm>
            <a:off x="1028700" y="3412478"/>
            <a:ext cx="12847702" cy="4940271"/>
          </a:xfrm>
          <a:prstGeom prst="rect">
            <a:avLst/>
          </a:prstGeom>
        </p:spPr>
        <p:txBody>
          <a:bodyPr lIns="0" tIns="0" rIns="0" bIns="0" rtlCol="0" anchor="t">
            <a:spAutoFit/>
          </a:bodyPr>
          <a:lstStyle/>
          <a:p>
            <a:pPr marL="755900" lvl="1" indent="-377950" algn="l">
              <a:lnSpc>
                <a:spcPts val="4901"/>
              </a:lnSpc>
              <a:buFont typeface="Arial"/>
              <a:buChar char="•"/>
            </a:pPr>
            <a:r>
              <a:rPr lang="en-US" sz="3501" b="1">
                <a:solidFill>
                  <a:srgbClr val="FFFFFF"/>
                </a:solidFill>
                <a:latin typeface="IBM Plex Sans Bold"/>
                <a:ea typeface="IBM Plex Sans Bold"/>
                <a:cs typeface="IBM Plex Sans Bold"/>
                <a:sym typeface="IBM Plex Sans Bold"/>
              </a:rPr>
              <a:t>10-minute delivery</a:t>
            </a:r>
            <a:r>
              <a:rPr lang="en-US" sz="3501">
                <a:solidFill>
                  <a:srgbClr val="FFFFFF"/>
                </a:solidFill>
                <a:latin typeface="IBM Plex Sans"/>
                <a:ea typeface="IBM Plex Sans"/>
                <a:cs typeface="IBM Plex Sans"/>
                <a:sym typeface="IBM Plex Sans"/>
              </a:rPr>
              <a:t> model via an extensive dark store network (</a:t>
            </a:r>
            <a:r>
              <a:rPr lang="en-US" sz="3501" b="1">
                <a:solidFill>
                  <a:srgbClr val="FFFFFF"/>
                </a:solidFill>
                <a:latin typeface="IBM Plex Sans Bold"/>
                <a:ea typeface="IBM Plex Sans Bold"/>
                <a:cs typeface="IBM Plex Sans Bold"/>
                <a:sym typeface="IBM Plex Sans Bold"/>
              </a:rPr>
              <a:t>550+ locations</a:t>
            </a:r>
            <a:r>
              <a:rPr lang="en-US" sz="3501">
                <a:solidFill>
                  <a:srgbClr val="FFFFFF"/>
                </a:solidFill>
                <a:latin typeface="IBM Plex Sans"/>
                <a:ea typeface="IBM Plex Sans"/>
                <a:cs typeface="IBM Plex Sans"/>
                <a:sym typeface="IBM Plex Sans"/>
              </a:rPr>
              <a:t>).</a:t>
            </a:r>
          </a:p>
          <a:p>
            <a:pPr marL="755900" lvl="1" indent="-377950" algn="l">
              <a:lnSpc>
                <a:spcPts val="4901"/>
              </a:lnSpc>
              <a:buFont typeface="Arial"/>
              <a:buChar char="•"/>
            </a:pPr>
            <a:r>
              <a:rPr lang="en-US" sz="3501">
                <a:solidFill>
                  <a:srgbClr val="FFFFFF"/>
                </a:solidFill>
                <a:latin typeface="IBM Plex Sans"/>
                <a:ea typeface="IBM Plex Sans"/>
                <a:cs typeface="IBM Plex Sans"/>
                <a:sym typeface="IBM Plex Sans"/>
              </a:rPr>
              <a:t>Wide product selection, including groceries, daily essentials, and fresh produce.</a:t>
            </a:r>
          </a:p>
          <a:p>
            <a:pPr marL="755900" lvl="1" indent="-377950" algn="l">
              <a:lnSpc>
                <a:spcPts val="4901"/>
              </a:lnSpc>
              <a:buFont typeface="Arial"/>
              <a:buChar char="•"/>
            </a:pPr>
            <a:r>
              <a:rPr lang="en-US" sz="3501" b="1">
                <a:solidFill>
                  <a:srgbClr val="FFFFFF"/>
                </a:solidFill>
                <a:latin typeface="IBM Plex Sans Bold"/>
                <a:ea typeface="IBM Plex Sans Bold"/>
                <a:cs typeface="IBM Plex Sans Bold"/>
                <a:sym typeface="IBM Plex Sans Bold"/>
              </a:rPr>
              <a:t>Technology-driven</a:t>
            </a:r>
            <a:r>
              <a:rPr lang="en-US" sz="3501">
                <a:solidFill>
                  <a:srgbClr val="FFFFFF"/>
                </a:solidFill>
                <a:latin typeface="IBM Plex Sans"/>
                <a:ea typeface="IBM Plex Sans"/>
                <a:cs typeface="IBM Plex Sans"/>
                <a:sym typeface="IBM Plex Sans"/>
              </a:rPr>
              <a:t> optimization for order fulfillment and logistics.</a:t>
            </a:r>
          </a:p>
          <a:p>
            <a:pPr marL="755900" lvl="1" indent="-377950" algn="l">
              <a:lnSpc>
                <a:spcPts val="4901"/>
              </a:lnSpc>
              <a:buFont typeface="Arial"/>
              <a:buChar char="•"/>
            </a:pPr>
            <a:r>
              <a:rPr lang="en-US" sz="3501">
                <a:solidFill>
                  <a:srgbClr val="FFFFFF"/>
                </a:solidFill>
                <a:latin typeface="IBM Plex Sans"/>
                <a:ea typeface="IBM Plex Sans"/>
                <a:cs typeface="IBM Plex Sans"/>
                <a:sym typeface="IBM Plex Sans"/>
              </a:rPr>
              <a:t>Strong investor backing, raising </a:t>
            </a:r>
            <a:r>
              <a:rPr lang="en-US" sz="3501" b="1">
                <a:solidFill>
                  <a:srgbClr val="FFFFFF"/>
                </a:solidFill>
                <a:latin typeface="IBM Plex Sans Bold"/>
                <a:ea typeface="IBM Plex Sans Bold"/>
                <a:cs typeface="IBM Plex Sans Bold"/>
                <a:sym typeface="IBM Plex Sans Bold"/>
              </a:rPr>
              <a:t>$1.85 billion</a:t>
            </a:r>
            <a:r>
              <a:rPr lang="en-US" sz="3501">
                <a:solidFill>
                  <a:srgbClr val="FFFFFF"/>
                </a:solidFill>
                <a:latin typeface="IBM Plex Sans"/>
                <a:ea typeface="IBM Plex Sans"/>
                <a:cs typeface="IBM Plex Sans"/>
                <a:sym typeface="IBM Plex Sans"/>
              </a:rPr>
              <a:t> in funding so far.</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700000">
            <a:off x="4226452" y="2785792"/>
            <a:ext cx="16909587" cy="6118196"/>
          </a:xfrm>
          <a:custGeom>
            <a:avLst/>
            <a:gdLst/>
            <a:ahLst/>
            <a:cxnLst/>
            <a:rect l="l" t="t" r="r" b="b"/>
            <a:pathLst>
              <a:path w="16909587" h="6118196">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10508015" y="0"/>
            <a:ext cx="7779985" cy="10495338"/>
          </a:xfrm>
          <a:custGeom>
            <a:avLst/>
            <a:gdLst/>
            <a:ahLst/>
            <a:cxnLst/>
            <a:rect l="l" t="t" r="r" b="b"/>
            <a:pathLst>
              <a:path w="7779985" h="10495338">
                <a:moveTo>
                  <a:pt x="0" y="0"/>
                </a:moveTo>
                <a:lnTo>
                  <a:pt x="7779985" y="0"/>
                </a:lnTo>
                <a:lnTo>
                  <a:pt x="7779985" y="10495338"/>
                </a:lnTo>
                <a:lnTo>
                  <a:pt x="0" y="10495338"/>
                </a:lnTo>
                <a:lnTo>
                  <a:pt x="0" y="0"/>
                </a:lnTo>
                <a:close/>
              </a:path>
            </a:pathLst>
          </a:custGeom>
          <a:blipFill>
            <a:blip r:embed="rId5"/>
            <a:stretch>
              <a:fillRect l="-1176"/>
            </a:stretch>
          </a:blipFill>
        </p:spPr>
        <p:txBody>
          <a:bodyPr/>
          <a:lstStyle/>
          <a:p>
            <a:endParaRPr lang="en-IN"/>
          </a:p>
        </p:txBody>
      </p:sp>
      <p:sp>
        <p:nvSpPr>
          <p:cNvPr id="5" name="Freeform 5"/>
          <p:cNvSpPr/>
          <p:nvPr/>
        </p:nvSpPr>
        <p:spPr>
          <a:xfrm>
            <a:off x="17259300" y="0"/>
            <a:ext cx="1072848" cy="718808"/>
          </a:xfrm>
          <a:custGeom>
            <a:avLst/>
            <a:gdLst/>
            <a:ahLst/>
            <a:cxnLst/>
            <a:rect l="l" t="t" r="r" b="b"/>
            <a:pathLst>
              <a:path w="1072848" h="718808">
                <a:moveTo>
                  <a:pt x="0" y="0"/>
                </a:moveTo>
                <a:lnTo>
                  <a:pt x="1072848" y="0"/>
                </a:lnTo>
                <a:lnTo>
                  <a:pt x="1072848" y="718808"/>
                </a:lnTo>
                <a:lnTo>
                  <a:pt x="0" y="718808"/>
                </a:lnTo>
                <a:lnTo>
                  <a:pt x="0" y="0"/>
                </a:lnTo>
                <a:close/>
              </a:path>
            </a:pathLst>
          </a:custGeom>
          <a:blipFill>
            <a:blip r:embed="rId6"/>
            <a:stretch>
              <a:fillRect/>
            </a:stretch>
          </a:blipFill>
        </p:spPr>
        <p:txBody>
          <a:bodyPr/>
          <a:lstStyle/>
          <a:p>
            <a:endParaRPr lang="en-IN"/>
          </a:p>
        </p:txBody>
      </p:sp>
      <p:sp>
        <p:nvSpPr>
          <p:cNvPr id="6" name="Freeform 6"/>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7"/>
            <a:stretch>
              <a:fillRect/>
            </a:stretch>
          </a:blipFill>
        </p:spPr>
        <p:txBody>
          <a:bodyPr/>
          <a:lstStyle/>
          <a:p>
            <a:endParaRPr lang="en-IN"/>
          </a:p>
        </p:txBody>
      </p:sp>
      <p:sp>
        <p:nvSpPr>
          <p:cNvPr id="7" name="TextBox 7"/>
          <p:cNvSpPr txBox="1"/>
          <p:nvPr/>
        </p:nvSpPr>
        <p:spPr>
          <a:xfrm>
            <a:off x="990748" y="3323058"/>
            <a:ext cx="7882229" cy="2185439"/>
          </a:xfrm>
          <a:prstGeom prst="rect">
            <a:avLst/>
          </a:prstGeom>
        </p:spPr>
        <p:txBody>
          <a:bodyPr lIns="0" tIns="0" rIns="0" bIns="0" rtlCol="0" anchor="t">
            <a:spAutoFit/>
          </a:bodyPr>
          <a:lstStyle/>
          <a:p>
            <a:pPr algn="l">
              <a:lnSpc>
                <a:spcPts val="8452"/>
              </a:lnSpc>
            </a:pPr>
            <a:r>
              <a:rPr lang="en-US" sz="8206">
                <a:solidFill>
                  <a:srgbClr val="F8F8F8"/>
                </a:solidFill>
                <a:latin typeface="Be Vietnam"/>
                <a:ea typeface="Be Vietnam"/>
                <a:cs typeface="Be Vietnam"/>
                <a:sym typeface="Be Vietnam"/>
              </a:rPr>
              <a:t>ZEPTO PACKAGING </a:t>
            </a:r>
          </a:p>
        </p:txBody>
      </p:sp>
      <p:sp>
        <p:nvSpPr>
          <p:cNvPr id="8" name="TextBox 8"/>
          <p:cNvSpPr txBox="1"/>
          <p:nvPr/>
        </p:nvSpPr>
        <p:spPr>
          <a:xfrm>
            <a:off x="1028700" y="6877685"/>
            <a:ext cx="6631941" cy="2380615"/>
          </a:xfrm>
          <a:prstGeom prst="rect">
            <a:avLst/>
          </a:prstGeom>
        </p:spPr>
        <p:txBody>
          <a:bodyPr lIns="0" tIns="0" rIns="0" bIns="0" rtlCol="0" anchor="t">
            <a:spAutoFit/>
          </a:bodyPr>
          <a:lstStyle/>
          <a:p>
            <a:pPr algn="l">
              <a:lnSpc>
                <a:spcPts val="4759"/>
              </a:lnSpc>
            </a:pPr>
            <a:r>
              <a:rPr lang="en-US" sz="3399">
                <a:solidFill>
                  <a:srgbClr val="F8F8F8"/>
                </a:solidFill>
                <a:latin typeface="IBM Plex Sans"/>
                <a:ea typeface="IBM Plex Sans"/>
                <a:cs typeface="IBM Plex Sans"/>
                <a:sym typeface="IBM Plex Sans"/>
              </a:rPr>
              <a:t>Zepto follows a standardized and efficient packaging system to ensure quick, safe, and fresh deliveries. </a:t>
            </a:r>
          </a:p>
        </p:txBody>
      </p:sp>
      <p:sp>
        <p:nvSpPr>
          <p:cNvPr id="9" name="TextBox 9"/>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700000">
            <a:off x="4226452" y="2785792"/>
            <a:ext cx="16909587" cy="6118196"/>
          </a:xfrm>
          <a:custGeom>
            <a:avLst/>
            <a:gdLst/>
            <a:ahLst/>
            <a:cxnLst/>
            <a:rect l="l" t="t" r="r" b="b"/>
            <a:pathLst>
              <a:path w="16909587" h="6118196">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Freeform 5"/>
          <p:cNvSpPr/>
          <p:nvPr/>
        </p:nvSpPr>
        <p:spPr>
          <a:xfrm>
            <a:off x="8968227" y="0"/>
            <a:ext cx="9445112" cy="10287000"/>
          </a:xfrm>
          <a:custGeom>
            <a:avLst/>
            <a:gdLst/>
            <a:ahLst/>
            <a:cxnLst/>
            <a:rect l="l" t="t" r="r" b="b"/>
            <a:pathLst>
              <a:path w="9445112" h="10287000">
                <a:moveTo>
                  <a:pt x="0" y="0"/>
                </a:moveTo>
                <a:lnTo>
                  <a:pt x="9445112" y="0"/>
                </a:lnTo>
                <a:lnTo>
                  <a:pt x="9445112" y="10287000"/>
                </a:lnTo>
                <a:lnTo>
                  <a:pt x="0" y="10287000"/>
                </a:lnTo>
                <a:lnTo>
                  <a:pt x="0" y="0"/>
                </a:lnTo>
                <a:close/>
              </a:path>
            </a:pathLst>
          </a:custGeom>
          <a:blipFill>
            <a:blip r:embed="rId6"/>
            <a:stretch>
              <a:fillRect l="-52121" r="-41560"/>
            </a:stretch>
          </a:blipFill>
        </p:spPr>
        <p:txBody>
          <a:bodyPr/>
          <a:lstStyle/>
          <a:p>
            <a:endParaRPr lang="en-IN"/>
          </a:p>
        </p:txBody>
      </p:sp>
      <p:sp>
        <p:nvSpPr>
          <p:cNvPr id="6" name="Freeform 6"/>
          <p:cNvSpPr/>
          <p:nvPr/>
        </p:nvSpPr>
        <p:spPr>
          <a:xfrm>
            <a:off x="17259300" y="0"/>
            <a:ext cx="1072848" cy="718808"/>
          </a:xfrm>
          <a:custGeom>
            <a:avLst/>
            <a:gdLst/>
            <a:ahLst/>
            <a:cxnLst/>
            <a:rect l="l" t="t" r="r" b="b"/>
            <a:pathLst>
              <a:path w="1072848" h="718808">
                <a:moveTo>
                  <a:pt x="0" y="0"/>
                </a:moveTo>
                <a:lnTo>
                  <a:pt x="1072848" y="0"/>
                </a:lnTo>
                <a:lnTo>
                  <a:pt x="1072848" y="718808"/>
                </a:lnTo>
                <a:lnTo>
                  <a:pt x="0" y="718808"/>
                </a:lnTo>
                <a:lnTo>
                  <a:pt x="0" y="0"/>
                </a:lnTo>
                <a:close/>
              </a:path>
            </a:pathLst>
          </a:custGeom>
          <a:blipFill>
            <a:blip r:embed="rId7"/>
            <a:stretch>
              <a:fillRect/>
            </a:stretch>
          </a:blipFill>
        </p:spPr>
        <p:txBody>
          <a:bodyPr/>
          <a:lstStyle/>
          <a:p>
            <a:endParaRPr lang="en-IN"/>
          </a:p>
        </p:txBody>
      </p:sp>
      <p:sp>
        <p:nvSpPr>
          <p:cNvPr id="7" name="TextBox 7"/>
          <p:cNvSpPr txBox="1"/>
          <p:nvPr/>
        </p:nvSpPr>
        <p:spPr>
          <a:xfrm>
            <a:off x="990748" y="3323058"/>
            <a:ext cx="7882229" cy="2185439"/>
          </a:xfrm>
          <a:prstGeom prst="rect">
            <a:avLst/>
          </a:prstGeom>
        </p:spPr>
        <p:txBody>
          <a:bodyPr lIns="0" tIns="0" rIns="0" bIns="0" rtlCol="0" anchor="t">
            <a:spAutoFit/>
          </a:bodyPr>
          <a:lstStyle/>
          <a:p>
            <a:pPr algn="l">
              <a:lnSpc>
                <a:spcPts val="8452"/>
              </a:lnSpc>
            </a:pPr>
            <a:r>
              <a:rPr lang="en-US" sz="8206">
                <a:solidFill>
                  <a:srgbClr val="F8F8F8"/>
                </a:solidFill>
                <a:latin typeface="Be Vietnam"/>
                <a:ea typeface="Be Vietnam"/>
                <a:cs typeface="Be Vietnam"/>
                <a:sym typeface="Be Vietnam"/>
              </a:rPr>
              <a:t>ZEPTO DARK STORES</a:t>
            </a:r>
          </a:p>
        </p:txBody>
      </p:sp>
      <p:sp>
        <p:nvSpPr>
          <p:cNvPr id="8" name="TextBox 8"/>
          <p:cNvSpPr txBox="1"/>
          <p:nvPr/>
        </p:nvSpPr>
        <p:spPr>
          <a:xfrm>
            <a:off x="990748" y="6362256"/>
            <a:ext cx="6631941" cy="2380615"/>
          </a:xfrm>
          <a:prstGeom prst="rect">
            <a:avLst/>
          </a:prstGeom>
        </p:spPr>
        <p:txBody>
          <a:bodyPr lIns="0" tIns="0" rIns="0" bIns="0" rtlCol="0" anchor="t">
            <a:spAutoFit/>
          </a:bodyPr>
          <a:lstStyle/>
          <a:p>
            <a:pPr algn="l">
              <a:lnSpc>
                <a:spcPts val="4759"/>
              </a:lnSpc>
            </a:pPr>
            <a:r>
              <a:rPr lang="en-US" sz="3399">
                <a:solidFill>
                  <a:srgbClr val="F8F8F8"/>
                </a:solidFill>
                <a:latin typeface="IBM Plex Sans"/>
                <a:ea typeface="IBM Plex Sans"/>
                <a:cs typeface="IBM Plex Sans"/>
                <a:sym typeface="IBM Plex Sans"/>
              </a:rPr>
              <a:t>Zepto uses these stores to store, pack, and dispatch groceries within minutes, enabling their 10-minute delivery service.</a:t>
            </a:r>
          </a:p>
        </p:txBody>
      </p:sp>
      <p:sp>
        <p:nvSpPr>
          <p:cNvPr id="9" name="TextBox 9"/>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700000">
            <a:off x="4226452" y="2785792"/>
            <a:ext cx="16909587" cy="6118196"/>
          </a:xfrm>
          <a:custGeom>
            <a:avLst/>
            <a:gdLst/>
            <a:ahLst/>
            <a:cxnLst/>
            <a:rect l="l" t="t" r="r" b="b"/>
            <a:pathLst>
              <a:path w="16909587" h="6118196">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Freeform 5"/>
          <p:cNvSpPr/>
          <p:nvPr/>
        </p:nvSpPr>
        <p:spPr>
          <a:xfrm>
            <a:off x="9851391" y="0"/>
            <a:ext cx="8755886" cy="10393087"/>
          </a:xfrm>
          <a:custGeom>
            <a:avLst/>
            <a:gdLst/>
            <a:ahLst/>
            <a:cxnLst/>
            <a:rect l="l" t="t" r="r" b="b"/>
            <a:pathLst>
              <a:path w="8755886" h="10393087">
                <a:moveTo>
                  <a:pt x="0" y="0"/>
                </a:moveTo>
                <a:lnTo>
                  <a:pt x="8755886" y="0"/>
                </a:lnTo>
                <a:lnTo>
                  <a:pt x="8755886" y="10393087"/>
                </a:lnTo>
                <a:lnTo>
                  <a:pt x="0" y="10393087"/>
                </a:lnTo>
                <a:lnTo>
                  <a:pt x="0" y="0"/>
                </a:lnTo>
                <a:close/>
              </a:path>
            </a:pathLst>
          </a:custGeom>
          <a:blipFill>
            <a:blip r:embed="rId6"/>
            <a:stretch>
              <a:fillRect l="-10924" t="-12300" b="-12300"/>
            </a:stretch>
          </a:blipFill>
        </p:spPr>
        <p:txBody>
          <a:bodyPr/>
          <a:lstStyle/>
          <a:p>
            <a:endParaRPr lang="en-IN"/>
          </a:p>
        </p:txBody>
      </p:sp>
      <p:sp>
        <p:nvSpPr>
          <p:cNvPr id="6" name="Freeform 6"/>
          <p:cNvSpPr/>
          <p:nvPr/>
        </p:nvSpPr>
        <p:spPr>
          <a:xfrm>
            <a:off x="17215152" y="0"/>
            <a:ext cx="1072848" cy="718808"/>
          </a:xfrm>
          <a:custGeom>
            <a:avLst/>
            <a:gdLst/>
            <a:ahLst/>
            <a:cxnLst/>
            <a:rect l="l" t="t" r="r" b="b"/>
            <a:pathLst>
              <a:path w="1072848" h="718808">
                <a:moveTo>
                  <a:pt x="0" y="0"/>
                </a:moveTo>
                <a:lnTo>
                  <a:pt x="1072848" y="0"/>
                </a:lnTo>
                <a:lnTo>
                  <a:pt x="1072848" y="718808"/>
                </a:lnTo>
                <a:lnTo>
                  <a:pt x="0" y="718808"/>
                </a:lnTo>
                <a:lnTo>
                  <a:pt x="0" y="0"/>
                </a:lnTo>
                <a:close/>
              </a:path>
            </a:pathLst>
          </a:custGeom>
          <a:blipFill>
            <a:blip r:embed="rId7"/>
            <a:stretch>
              <a:fillRect/>
            </a:stretch>
          </a:blipFill>
        </p:spPr>
        <p:txBody>
          <a:bodyPr/>
          <a:lstStyle/>
          <a:p>
            <a:endParaRPr lang="en-IN"/>
          </a:p>
        </p:txBody>
      </p:sp>
      <p:sp>
        <p:nvSpPr>
          <p:cNvPr id="7" name="TextBox 7"/>
          <p:cNvSpPr txBox="1"/>
          <p:nvPr/>
        </p:nvSpPr>
        <p:spPr>
          <a:xfrm>
            <a:off x="1028700" y="2876176"/>
            <a:ext cx="6669893" cy="2753952"/>
          </a:xfrm>
          <a:prstGeom prst="rect">
            <a:avLst/>
          </a:prstGeom>
        </p:spPr>
        <p:txBody>
          <a:bodyPr lIns="0" tIns="0" rIns="0" bIns="0" rtlCol="0" anchor="t">
            <a:spAutoFit/>
          </a:bodyPr>
          <a:lstStyle/>
          <a:p>
            <a:pPr algn="l">
              <a:lnSpc>
                <a:spcPts val="7152"/>
              </a:lnSpc>
            </a:pPr>
            <a:r>
              <a:rPr lang="en-US" sz="6944">
                <a:solidFill>
                  <a:srgbClr val="F8F8F8"/>
                </a:solidFill>
                <a:latin typeface="Be Vietnam"/>
                <a:ea typeface="Be Vietnam"/>
                <a:cs typeface="Be Vietnam"/>
                <a:sym typeface="Be Vietnam"/>
              </a:rPr>
              <a:t>ZEPTO DELIVERY UNIFORM</a:t>
            </a:r>
          </a:p>
        </p:txBody>
      </p:sp>
      <p:sp>
        <p:nvSpPr>
          <p:cNvPr id="8" name="TextBox 8"/>
          <p:cNvSpPr txBox="1"/>
          <p:nvPr/>
        </p:nvSpPr>
        <p:spPr>
          <a:xfrm>
            <a:off x="1028700" y="6287135"/>
            <a:ext cx="5463522" cy="2457772"/>
          </a:xfrm>
          <a:prstGeom prst="rect">
            <a:avLst/>
          </a:prstGeom>
        </p:spPr>
        <p:txBody>
          <a:bodyPr lIns="0" tIns="0" rIns="0" bIns="0" rtlCol="0" anchor="t">
            <a:spAutoFit/>
          </a:bodyPr>
          <a:lstStyle/>
          <a:p>
            <a:pPr algn="l">
              <a:lnSpc>
                <a:spcPts val="3921"/>
              </a:lnSpc>
            </a:pPr>
            <a:r>
              <a:rPr lang="en-US" sz="2800">
                <a:solidFill>
                  <a:srgbClr val="F8F8F8"/>
                </a:solidFill>
                <a:latin typeface="IBM Plex Sans"/>
                <a:ea typeface="IBM Plex Sans"/>
                <a:cs typeface="IBM Plex Sans"/>
                <a:sym typeface="IBM Plex Sans"/>
              </a:rPr>
              <a:t>Zepto ensures its delivery riders are easily recognizable with a branded uniform and gear designed for comfort, visibility, and efficiency.</a:t>
            </a:r>
          </a:p>
        </p:txBody>
      </p:sp>
      <p:sp>
        <p:nvSpPr>
          <p:cNvPr id="9" name="TextBox 9"/>
          <p:cNvSpPr txBox="1"/>
          <p:nvPr/>
        </p:nvSpPr>
        <p:spPr>
          <a:xfrm>
            <a:off x="1723691"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700000">
            <a:off x="4226452" y="2785792"/>
            <a:ext cx="16909587" cy="6118196"/>
          </a:xfrm>
          <a:custGeom>
            <a:avLst/>
            <a:gdLst/>
            <a:ahLst/>
            <a:cxnLst/>
            <a:rect l="l" t="t" r="r" b="b"/>
            <a:pathLst>
              <a:path w="16909587" h="6118196">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Freeform 5"/>
          <p:cNvSpPr/>
          <p:nvPr/>
        </p:nvSpPr>
        <p:spPr>
          <a:xfrm>
            <a:off x="10563245" y="-12674"/>
            <a:ext cx="7724755" cy="10299674"/>
          </a:xfrm>
          <a:custGeom>
            <a:avLst/>
            <a:gdLst/>
            <a:ahLst/>
            <a:cxnLst/>
            <a:rect l="l" t="t" r="r" b="b"/>
            <a:pathLst>
              <a:path w="7724755" h="10299674">
                <a:moveTo>
                  <a:pt x="0" y="0"/>
                </a:moveTo>
                <a:lnTo>
                  <a:pt x="7724755" y="0"/>
                </a:lnTo>
                <a:lnTo>
                  <a:pt x="7724755" y="10299674"/>
                </a:lnTo>
                <a:lnTo>
                  <a:pt x="0" y="10299674"/>
                </a:lnTo>
                <a:lnTo>
                  <a:pt x="0" y="0"/>
                </a:lnTo>
                <a:close/>
              </a:path>
            </a:pathLst>
          </a:custGeom>
          <a:blipFill>
            <a:blip r:embed="rId6"/>
            <a:stretch>
              <a:fillRect/>
            </a:stretch>
          </a:blipFill>
        </p:spPr>
        <p:txBody>
          <a:bodyPr/>
          <a:lstStyle/>
          <a:p>
            <a:endParaRPr lang="en-IN"/>
          </a:p>
        </p:txBody>
      </p:sp>
      <p:sp>
        <p:nvSpPr>
          <p:cNvPr id="6" name="Freeform 6"/>
          <p:cNvSpPr/>
          <p:nvPr/>
        </p:nvSpPr>
        <p:spPr>
          <a:xfrm>
            <a:off x="17215152" y="-12674"/>
            <a:ext cx="1072848" cy="718808"/>
          </a:xfrm>
          <a:custGeom>
            <a:avLst/>
            <a:gdLst/>
            <a:ahLst/>
            <a:cxnLst/>
            <a:rect l="l" t="t" r="r" b="b"/>
            <a:pathLst>
              <a:path w="1072848" h="718808">
                <a:moveTo>
                  <a:pt x="0" y="0"/>
                </a:moveTo>
                <a:lnTo>
                  <a:pt x="1072848" y="0"/>
                </a:lnTo>
                <a:lnTo>
                  <a:pt x="1072848" y="718809"/>
                </a:lnTo>
                <a:lnTo>
                  <a:pt x="0" y="718809"/>
                </a:lnTo>
                <a:lnTo>
                  <a:pt x="0" y="0"/>
                </a:lnTo>
                <a:close/>
              </a:path>
            </a:pathLst>
          </a:custGeom>
          <a:blipFill>
            <a:blip r:embed="rId7"/>
            <a:stretch>
              <a:fillRect/>
            </a:stretch>
          </a:blipFill>
        </p:spPr>
        <p:txBody>
          <a:bodyPr/>
          <a:lstStyle/>
          <a:p>
            <a:endParaRPr lang="en-IN"/>
          </a:p>
        </p:txBody>
      </p:sp>
      <p:sp>
        <p:nvSpPr>
          <p:cNvPr id="7" name="TextBox 7"/>
          <p:cNvSpPr txBox="1"/>
          <p:nvPr/>
        </p:nvSpPr>
        <p:spPr>
          <a:xfrm>
            <a:off x="1028700" y="2876176"/>
            <a:ext cx="6669893" cy="2753952"/>
          </a:xfrm>
          <a:prstGeom prst="rect">
            <a:avLst/>
          </a:prstGeom>
        </p:spPr>
        <p:txBody>
          <a:bodyPr lIns="0" tIns="0" rIns="0" bIns="0" rtlCol="0" anchor="t">
            <a:spAutoFit/>
          </a:bodyPr>
          <a:lstStyle/>
          <a:p>
            <a:pPr algn="l">
              <a:lnSpc>
                <a:spcPts val="7152"/>
              </a:lnSpc>
            </a:pPr>
            <a:r>
              <a:rPr lang="en-US" sz="6944">
                <a:solidFill>
                  <a:srgbClr val="F8F8F8"/>
                </a:solidFill>
                <a:latin typeface="Be Vietnam"/>
                <a:ea typeface="Be Vietnam"/>
                <a:cs typeface="Be Vietnam"/>
                <a:sym typeface="Be Vietnam"/>
              </a:rPr>
              <a:t>ZEPTO HYGIENE-SEALED</a:t>
            </a:r>
          </a:p>
        </p:txBody>
      </p:sp>
      <p:sp>
        <p:nvSpPr>
          <p:cNvPr id="8" name="TextBox 8"/>
          <p:cNvSpPr txBox="1"/>
          <p:nvPr/>
        </p:nvSpPr>
        <p:spPr>
          <a:xfrm>
            <a:off x="1028700" y="6287135"/>
            <a:ext cx="5463522" cy="2457772"/>
          </a:xfrm>
          <a:prstGeom prst="rect">
            <a:avLst/>
          </a:prstGeom>
        </p:spPr>
        <p:txBody>
          <a:bodyPr lIns="0" tIns="0" rIns="0" bIns="0" rtlCol="0" anchor="t">
            <a:spAutoFit/>
          </a:bodyPr>
          <a:lstStyle/>
          <a:p>
            <a:pPr algn="l">
              <a:lnSpc>
                <a:spcPts val="3921"/>
              </a:lnSpc>
            </a:pPr>
            <a:r>
              <a:rPr lang="en-US" sz="2800">
                <a:solidFill>
                  <a:srgbClr val="F8F8F8"/>
                </a:solidFill>
                <a:latin typeface="IBM Plex Sans"/>
                <a:ea typeface="IBM Plex Sans"/>
                <a:cs typeface="IBM Plex Sans"/>
                <a:sym typeface="IBM Plex Sans"/>
              </a:rPr>
              <a:t>Zepto ensures safe, tamper-proof, and hygienic packaging for Food and essentials with hygiene-sealed bags &amp; containers to maintain product integrity.</a:t>
            </a:r>
          </a:p>
        </p:txBody>
      </p:sp>
      <p:sp>
        <p:nvSpPr>
          <p:cNvPr id="9" name="TextBox 9"/>
          <p:cNvSpPr txBox="1"/>
          <p:nvPr/>
        </p:nvSpPr>
        <p:spPr>
          <a:xfrm>
            <a:off x="1723691"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700000">
            <a:off x="4141229" y="3897168"/>
            <a:ext cx="16909587" cy="6118196"/>
          </a:xfrm>
          <a:custGeom>
            <a:avLst/>
            <a:gdLst/>
            <a:ahLst/>
            <a:cxnLst/>
            <a:rect l="l" t="t" r="r" b="b"/>
            <a:pathLst>
              <a:path w="16909587" h="6118196">
                <a:moveTo>
                  <a:pt x="0" y="0"/>
                </a:moveTo>
                <a:lnTo>
                  <a:pt x="16909588" y="0"/>
                </a:lnTo>
                <a:lnTo>
                  <a:pt x="16909588"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2000713" y="601334"/>
            <a:ext cx="14286573" cy="6178943"/>
          </a:xfrm>
          <a:custGeom>
            <a:avLst/>
            <a:gdLst/>
            <a:ahLst/>
            <a:cxnLst/>
            <a:rect l="l" t="t" r="r" b="b"/>
            <a:pathLst>
              <a:path w="14286573" h="6178943">
                <a:moveTo>
                  <a:pt x="0" y="0"/>
                </a:moveTo>
                <a:lnTo>
                  <a:pt x="14286574" y="0"/>
                </a:lnTo>
                <a:lnTo>
                  <a:pt x="14286574" y="6178943"/>
                </a:lnTo>
                <a:lnTo>
                  <a:pt x="0" y="6178943"/>
                </a:lnTo>
                <a:lnTo>
                  <a:pt x="0" y="0"/>
                </a:lnTo>
                <a:close/>
              </a:path>
            </a:pathLst>
          </a:custGeom>
          <a:blipFill>
            <a:blip r:embed="rId5"/>
            <a:stretch>
              <a:fillRect/>
            </a:stretch>
          </a:blipFill>
        </p:spPr>
        <p:txBody>
          <a:bodyPr/>
          <a:lstStyle/>
          <a:p>
            <a:endParaRPr lang="en-IN"/>
          </a:p>
        </p:txBody>
      </p:sp>
      <p:sp>
        <p:nvSpPr>
          <p:cNvPr id="5" name="Freeform 5"/>
          <p:cNvSpPr/>
          <p:nvPr/>
        </p:nvSpPr>
        <p:spPr>
          <a:xfrm>
            <a:off x="15288847" y="6111322"/>
            <a:ext cx="998439" cy="668954"/>
          </a:xfrm>
          <a:custGeom>
            <a:avLst/>
            <a:gdLst/>
            <a:ahLst/>
            <a:cxnLst/>
            <a:rect l="l" t="t" r="r" b="b"/>
            <a:pathLst>
              <a:path w="998439" h="668954">
                <a:moveTo>
                  <a:pt x="0" y="0"/>
                </a:moveTo>
                <a:lnTo>
                  <a:pt x="998440" y="0"/>
                </a:lnTo>
                <a:lnTo>
                  <a:pt x="998440" y="668955"/>
                </a:lnTo>
                <a:lnTo>
                  <a:pt x="0" y="668955"/>
                </a:lnTo>
                <a:lnTo>
                  <a:pt x="0" y="0"/>
                </a:lnTo>
                <a:close/>
              </a:path>
            </a:pathLst>
          </a:custGeom>
          <a:blipFill>
            <a:blip r:embed="rId6"/>
            <a:stretch>
              <a:fillRect/>
            </a:stretch>
          </a:blipFill>
        </p:spPr>
        <p:txBody>
          <a:bodyPr/>
          <a:lstStyle/>
          <a:p>
            <a:endParaRPr lang="en-IN"/>
          </a:p>
        </p:txBody>
      </p:sp>
      <p:sp>
        <p:nvSpPr>
          <p:cNvPr id="6" name="TextBox 6"/>
          <p:cNvSpPr txBox="1"/>
          <p:nvPr/>
        </p:nvSpPr>
        <p:spPr>
          <a:xfrm>
            <a:off x="2773857" y="7509043"/>
            <a:ext cx="6669893" cy="1847845"/>
          </a:xfrm>
          <a:prstGeom prst="rect">
            <a:avLst/>
          </a:prstGeom>
        </p:spPr>
        <p:txBody>
          <a:bodyPr lIns="0" tIns="0" rIns="0" bIns="0" rtlCol="0" anchor="t">
            <a:spAutoFit/>
          </a:bodyPr>
          <a:lstStyle/>
          <a:p>
            <a:pPr algn="l">
              <a:lnSpc>
                <a:spcPts val="7152"/>
              </a:lnSpc>
            </a:pPr>
            <a:r>
              <a:rPr lang="en-US" sz="6944">
                <a:solidFill>
                  <a:srgbClr val="F8F8F8"/>
                </a:solidFill>
                <a:latin typeface="Be Vietnam"/>
                <a:ea typeface="Be Vietnam"/>
                <a:cs typeface="Be Vietnam"/>
                <a:sym typeface="Be Vietnam"/>
              </a:rPr>
              <a:t>ZEPTO MOBILE APPLICATION</a:t>
            </a:r>
          </a:p>
        </p:txBody>
      </p:sp>
      <p:sp>
        <p:nvSpPr>
          <p:cNvPr id="7" name="TextBox 7"/>
          <p:cNvSpPr txBox="1"/>
          <p:nvPr/>
        </p:nvSpPr>
        <p:spPr>
          <a:xfrm>
            <a:off x="10236799" y="7337593"/>
            <a:ext cx="5463522" cy="2457772"/>
          </a:xfrm>
          <a:prstGeom prst="rect">
            <a:avLst/>
          </a:prstGeom>
        </p:spPr>
        <p:txBody>
          <a:bodyPr lIns="0" tIns="0" rIns="0" bIns="0" rtlCol="0" anchor="t">
            <a:spAutoFit/>
          </a:bodyPr>
          <a:lstStyle/>
          <a:p>
            <a:pPr algn="l">
              <a:lnSpc>
                <a:spcPts val="3921"/>
              </a:lnSpc>
            </a:pPr>
            <a:r>
              <a:rPr lang="en-US" sz="2800">
                <a:solidFill>
                  <a:srgbClr val="F8F8F8"/>
                </a:solidFill>
                <a:latin typeface="IBM Plex Sans"/>
                <a:ea typeface="IBM Plex Sans"/>
                <a:cs typeface="IBM Plex Sans"/>
                <a:sym typeface="IBM Plex Sans"/>
              </a:rPr>
              <a:t>The Zepto mobile app is the core of its quick commerce model, enabling users to order groceries and essentials with super-fast delivery (10 minutes).</a:t>
            </a:r>
          </a:p>
        </p:txBody>
      </p:sp>
      <p:sp>
        <p:nvSpPr>
          <p:cNvPr id="8" name="Freeform 8"/>
          <p:cNvSpPr/>
          <p:nvPr/>
        </p:nvSpPr>
        <p:spPr>
          <a:xfrm>
            <a:off x="424614" y="8125704"/>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7"/>
            <a:stretch>
              <a:fillRect/>
            </a:stretch>
          </a:blipFill>
        </p:spPr>
        <p:txBody>
          <a:bodyPr/>
          <a:lstStyle/>
          <a:p>
            <a:endParaRPr lang="en-IN"/>
          </a:p>
        </p:txBody>
      </p:sp>
      <p:sp>
        <p:nvSpPr>
          <p:cNvPr id="9" name="TextBox 9"/>
          <p:cNvSpPr txBox="1"/>
          <p:nvPr/>
        </p:nvSpPr>
        <p:spPr>
          <a:xfrm>
            <a:off x="1119187" y="8222340"/>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700000">
            <a:off x="4226452" y="2785792"/>
            <a:ext cx="16909587" cy="6118196"/>
          </a:xfrm>
          <a:custGeom>
            <a:avLst/>
            <a:gdLst/>
            <a:ahLst/>
            <a:cxnLst/>
            <a:rect l="l" t="t" r="r" b="b"/>
            <a:pathLst>
              <a:path w="16909587" h="6118196">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Freeform 5"/>
          <p:cNvSpPr/>
          <p:nvPr/>
        </p:nvSpPr>
        <p:spPr>
          <a:xfrm>
            <a:off x="7698593" y="1904908"/>
            <a:ext cx="9253321" cy="6626727"/>
          </a:xfrm>
          <a:custGeom>
            <a:avLst/>
            <a:gdLst/>
            <a:ahLst/>
            <a:cxnLst/>
            <a:rect l="l" t="t" r="r" b="b"/>
            <a:pathLst>
              <a:path w="9253321" h="6626727">
                <a:moveTo>
                  <a:pt x="0" y="0"/>
                </a:moveTo>
                <a:lnTo>
                  <a:pt x="9253321" y="0"/>
                </a:lnTo>
                <a:lnTo>
                  <a:pt x="9253321" y="6626727"/>
                </a:lnTo>
                <a:lnTo>
                  <a:pt x="0" y="662672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6" name="Freeform 6"/>
          <p:cNvSpPr/>
          <p:nvPr/>
        </p:nvSpPr>
        <p:spPr>
          <a:xfrm>
            <a:off x="8520052" y="2386242"/>
            <a:ext cx="7352688" cy="5514516"/>
          </a:xfrm>
          <a:custGeom>
            <a:avLst/>
            <a:gdLst/>
            <a:ahLst/>
            <a:cxnLst/>
            <a:rect l="l" t="t" r="r" b="b"/>
            <a:pathLst>
              <a:path w="7352688" h="5514516">
                <a:moveTo>
                  <a:pt x="0" y="0"/>
                </a:moveTo>
                <a:lnTo>
                  <a:pt x="7352689" y="0"/>
                </a:lnTo>
                <a:lnTo>
                  <a:pt x="7352689" y="5514516"/>
                </a:lnTo>
                <a:lnTo>
                  <a:pt x="0" y="5514516"/>
                </a:lnTo>
                <a:lnTo>
                  <a:pt x="0" y="0"/>
                </a:lnTo>
                <a:close/>
              </a:path>
            </a:pathLst>
          </a:custGeom>
          <a:blipFill>
            <a:blip r:embed="rId8"/>
            <a:stretch>
              <a:fillRect/>
            </a:stretch>
          </a:blipFill>
        </p:spPr>
        <p:txBody>
          <a:bodyPr/>
          <a:lstStyle/>
          <a:p>
            <a:endParaRPr lang="en-IN"/>
          </a:p>
        </p:txBody>
      </p:sp>
      <p:sp>
        <p:nvSpPr>
          <p:cNvPr id="7" name="Freeform 7"/>
          <p:cNvSpPr/>
          <p:nvPr/>
        </p:nvSpPr>
        <p:spPr>
          <a:xfrm>
            <a:off x="14799893" y="2386242"/>
            <a:ext cx="1072848" cy="718808"/>
          </a:xfrm>
          <a:custGeom>
            <a:avLst/>
            <a:gdLst/>
            <a:ahLst/>
            <a:cxnLst/>
            <a:rect l="l" t="t" r="r" b="b"/>
            <a:pathLst>
              <a:path w="1072848" h="718808">
                <a:moveTo>
                  <a:pt x="0" y="0"/>
                </a:moveTo>
                <a:lnTo>
                  <a:pt x="1072848" y="0"/>
                </a:lnTo>
                <a:lnTo>
                  <a:pt x="1072848" y="718808"/>
                </a:lnTo>
                <a:lnTo>
                  <a:pt x="0" y="718808"/>
                </a:lnTo>
                <a:lnTo>
                  <a:pt x="0" y="0"/>
                </a:lnTo>
                <a:close/>
              </a:path>
            </a:pathLst>
          </a:custGeom>
          <a:blipFill>
            <a:blip r:embed="rId9"/>
            <a:stretch>
              <a:fillRect/>
            </a:stretch>
          </a:blipFill>
        </p:spPr>
        <p:txBody>
          <a:bodyPr/>
          <a:lstStyle/>
          <a:p>
            <a:endParaRPr lang="en-IN"/>
          </a:p>
        </p:txBody>
      </p:sp>
      <p:sp>
        <p:nvSpPr>
          <p:cNvPr id="8" name="TextBox 8"/>
          <p:cNvSpPr txBox="1"/>
          <p:nvPr/>
        </p:nvSpPr>
        <p:spPr>
          <a:xfrm>
            <a:off x="1028700" y="3329229"/>
            <a:ext cx="6669893" cy="1847845"/>
          </a:xfrm>
          <a:prstGeom prst="rect">
            <a:avLst/>
          </a:prstGeom>
        </p:spPr>
        <p:txBody>
          <a:bodyPr lIns="0" tIns="0" rIns="0" bIns="0" rtlCol="0" anchor="t">
            <a:spAutoFit/>
          </a:bodyPr>
          <a:lstStyle/>
          <a:p>
            <a:pPr algn="l">
              <a:lnSpc>
                <a:spcPts val="7152"/>
              </a:lnSpc>
            </a:pPr>
            <a:r>
              <a:rPr lang="en-US" sz="6944">
                <a:solidFill>
                  <a:srgbClr val="F8F8F8"/>
                </a:solidFill>
                <a:latin typeface="Be Vietnam"/>
                <a:ea typeface="Be Vietnam"/>
                <a:cs typeface="Be Vietnam"/>
                <a:sym typeface="Be Vietnam"/>
              </a:rPr>
              <a:t>ZEPTO DELIVERY BAG</a:t>
            </a:r>
          </a:p>
        </p:txBody>
      </p:sp>
      <p:sp>
        <p:nvSpPr>
          <p:cNvPr id="9" name="TextBox 9"/>
          <p:cNvSpPr txBox="1"/>
          <p:nvPr/>
        </p:nvSpPr>
        <p:spPr>
          <a:xfrm>
            <a:off x="1028700" y="6287135"/>
            <a:ext cx="5463522" cy="2457772"/>
          </a:xfrm>
          <a:prstGeom prst="rect">
            <a:avLst/>
          </a:prstGeom>
        </p:spPr>
        <p:txBody>
          <a:bodyPr lIns="0" tIns="0" rIns="0" bIns="0" rtlCol="0" anchor="t">
            <a:spAutoFit/>
          </a:bodyPr>
          <a:lstStyle/>
          <a:p>
            <a:pPr algn="l">
              <a:lnSpc>
                <a:spcPts val="3921"/>
              </a:lnSpc>
            </a:pPr>
            <a:r>
              <a:rPr lang="en-US" sz="2800">
                <a:solidFill>
                  <a:srgbClr val="F8F8F8"/>
                </a:solidFill>
                <a:latin typeface="IBM Plex Sans"/>
                <a:ea typeface="IBM Plex Sans"/>
                <a:cs typeface="IBM Plex Sans"/>
                <a:sym typeface="IBM Plex Sans"/>
              </a:rPr>
              <a:t>Zepto’s delivery bags are specially designed insulated backpacks that ensure groceries are delivered fresh, secure, and intact within 10 minutes.</a:t>
            </a:r>
          </a:p>
        </p:txBody>
      </p:sp>
      <p:sp>
        <p:nvSpPr>
          <p:cNvPr id="10" name="TextBox 10"/>
          <p:cNvSpPr txBox="1"/>
          <p:nvPr/>
        </p:nvSpPr>
        <p:spPr>
          <a:xfrm>
            <a:off x="1723691"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700000">
            <a:off x="4226452" y="2785792"/>
            <a:ext cx="16909587" cy="6118196"/>
          </a:xfrm>
          <a:custGeom>
            <a:avLst/>
            <a:gdLst/>
            <a:ahLst/>
            <a:cxnLst/>
            <a:rect l="l" t="t" r="r" b="b"/>
            <a:pathLst>
              <a:path w="16909587" h="6118196">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Freeform 5"/>
          <p:cNvSpPr/>
          <p:nvPr/>
        </p:nvSpPr>
        <p:spPr>
          <a:xfrm>
            <a:off x="8393597" y="2516806"/>
            <a:ext cx="8575297" cy="6228101"/>
          </a:xfrm>
          <a:custGeom>
            <a:avLst/>
            <a:gdLst/>
            <a:ahLst/>
            <a:cxnLst/>
            <a:rect l="l" t="t" r="r" b="b"/>
            <a:pathLst>
              <a:path w="8575297" h="6228101">
                <a:moveTo>
                  <a:pt x="0" y="0"/>
                </a:moveTo>
                <a:lnTo>
                  <a:pt x="8575297" y="0"/>
                </a:lnTo>
                <a:lnTo>
                  <a:pt x="8575297" y="6228101"/>
                </a:lnTo>
                <a:lnTo>
                  <a:pt x="0" y="6228101"/>
                </a:lnTo>
                <a:lnTo>
                  <a:pt x="0" y="0"/>
                </a:lnTo>
                <a:close/>
              </a:path>
            </a:pathLst>
          </a:custGeom>
          <a:blipFill>
            <a:blip r:embed="rId6"/>
            <a:stretch>
              <a:fillRect l="-16511" t="-689" r="-15277" b="-1379"/>
            </a:stretch>
          </a:blipFill>
        </p:spPr>
        <p:txBody>
          <a:bodyPr/>
          <a:lstStyle/>
          <a:p>
            <a:endParaRPr lang="en-IN"/>
          </a:p>
        </p:txBody>
      </p:sp>
      <p:sp>
        <p:nvSpPr>
          <p:cNvPr id="6" name="Freeform 6"/>
          <p:cNvSpPr/>
          <p:nvPr/>
        </p:nvSpPr>
        <p:spPr>
          <a:xfrm>
            <a:off x="15896046" y="2496121"/>
            <a:ext cx="1072848" cy="718808"/>
          </a:xfrm>
          <a:custGeom>
            <a:avLst/>
            <a:gdLst/>
            <a:ahLst/>
            <a:cxnLst/>
            <a:rect l="l" t="t" r="r" b="b"/>
            <a:pathLst>
              <a:path w="1072848" h="718808">
                <a:moveTo>
                  <a:pt x="0" y="0"/>
                </a:moveTo>
                <a:lnTo>
                  <a:pt x="1072848" y="0"/>
                </a:lnTo>
                <a:lnTo>
                  <a:pt x="1072848" y="718808"/>
                </a:lnTo>
                <a:lnTo>
                  <a:pt x="0" y="718808"/>
                </a:lnTo>
                <a:lnTo>
                  <a:pt x="0" y="0"/>
                </a:lnTo>
                <a:close/>
              </a:path>
            </a:pathLst>
          </a:custGeom>
          <a:blipFill>
            <a:blip r:embed="rId7"/>
            <a:stretch>
              <a:fillRect/>
            </a:stretch>
          </a:blipFill>
        </p:spPr>
        <p:txBody>
          <a:bodyPr/>
          <a:lstStyle/>
          <a:p>
            <a:endParaRPr lang="en-IN"/>
          </a:p>
        </p:txBody>
      </p:sp>
      <p:sp>
        <p:nvSpPr>
          <p:cNvPr id="7" name="TextBox 7"/>
          <p:cNvSpPr txBox="1"/>
          <p:nvPr/>
        </p:nvSpPr>
        <p:spPr>
          <a:xfrm>
            <a:off x="1028700" y="3329229"/>
            <a:ext cx="6669893" cy="1847845"/>
          </a:xfrm>
          <a:prstGeom prst="rect">
            <a:avLst/>
          </a:prstGeom>
        </p:spPr>
        <p:txBody>
          <a:bodyPr lIns="0" tIns="0" rIns="0" bIns="0" rtlCol="0" anchor="t">
            <a:spAutoFit/>
          </a:bodyPr>
          <a:lstStyle/>
          <a:p>
            <a:pPr algn="l">
              <a:lnSpc>
                <a:spcPts val="7152"/>
              </a:lnSpc>
            </a:pPr>
            <a:r>
              <a:rPr lang="en-US" sz="6944">
                <a:solidFill>
                  <a:srgbClr val="F8F8F8"/>
                </a:solidFill>
                <a:latin typeface="Be Vietnam"/>
                <a:ea typeface="Be Vietnam"/>
                <a:cs typeface="Be Vietnam"/>
                <a:sym typeface="Be Vietnam"/>
              </a:rPr>
              <a:t>ZEPTO ADVERTISING</a:t>
            </a:r>
          </a:p>
        </p:txBody>
      </p:sp>
      <p:sp>
        <p:nvSpPr>
          <p:cNvPr id="8" name="TextBox 8"/>
          <p:cNvSpPr txBox="1"/>
          <p:nvPr/>
        </p:nvSpPr>
        <p:spPr>
          <a:xfrm>
            <a:off x="1028700" y="6287135"/>
            <a:ext cx="5463522" cy="2457772"/>
          </a:xfrm>
          <a:prstGeom prst="rect">
            <a:avLst/>
          </a:prstGeom>
        </p:spPr>
        <p:txBody>
          <a:bodyPr lIns="0" tIns="0" rIns="0" bIns="0" rtlCol="0" anchor="t">
            <a:spAutoFit/>
          </a:bodyPr>
          <a:lstStyle/>
          <a:p>
            <a:pPr algn="l">
              <a:lnSpc>
                <a:spcPts val="3921"/>
              </a:lnSpc>
            </a:pPr>
            <a:r>
              <a:rPr lang="en-US" sz="2800">
                <a:solidFill>
                  <a:srgbClr val="F8F8F8"/>
                </a:solidFill>
                <a:latin typeface="IBM Plex Sans"/>
                <a:ea typeface="IBM Plex Sans"/>
                <a:cs typeface="IBM Plex Sans"/>
                <a:sym typeface="IBM Plex Sans"/>
              </a:rPr>
              <a:t>Zepto’s advertising strategy focuses on brand awareness, speed, and convenience to attract customers in the competitive quick commerce market.</a:t>
            </a:r>
          </a:p>
        </p:txBody>
      </p:sp>
      <p:sp>
        <p:nvSpPr>
          <p:cNvPr id="9" name="TextBox 9"/>
          <p:cNvSpPr txBox="1"/>
          <p:nvPr/>
        </p:nvSpPr>
        <p:spPr>
          <a:xfrm>
            <a:off x="1723691"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TextBox 5"/>
          <p:cNvSpPr txBox="1"/>
          <p:nvPr/>
        </p:nvSpPr>
        <p:spPr>
          <a:xfrm>
            <a:off x="5251689" y="4215077"/>
            <a:ext cx="7770025" cy="2011679"/>
          </a:xfrm>
          <a:prstGeom prst="rect">
            <a:avLst/>
          </a:prstGeom>
        </p:spPr>
        <p:txBody>
          <a:bodyPr lIns="0" tIns="0" rIns="0" bIns="0" rtlCol="0" anchor="t">
            <a:spAutoFit/>
          </a:bodyPr>
          <a:lstStyle/>
          <a:p>
            <a:pPr algn="l">
              <a:lnSpc>
                <a:spcPts val="16591"/>
              </a:lnSpc>
              <a:spcBef>
                <a:spcPct val="0"/>
              </a:spcBef>
            </a:pPr>
            <a:r>
              <a:rPr lang="en-US" sz="11850" b="1">
                <a:solidFill>
                  <a:srgbClr val="FFFFFF"/>
                </a:solidFill>
                <a:latin typeface="IBM Plex Sans Bold"/>
                <a:ea typeface="IBM Plex Sans Bold"/>
                <a:cs typeface="IBM Plex Sans Bold"/>
                <a:sym typeface="IBM Plex Sans Bold"/>
              </a:rPr>
              <a:t>Thank You</a:t>
            </a:r>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TextBox 4"/>
          <p:cNvSpPr txBox="1"/>
          <p:nvPr/>
        </p:nvSpPr>
        <p:spPr>
          <a:xfrm>
            <a:off x="1028700" y="1737556"/>
            <a:ext cx="7881606" cy="1065045"/>
          </a:xfrm>
          <a:prstGeom prst="rect">
            <a:avLst/>
          </a:prstGeom>
        </p:spPr>
        <p:txBody>
          <a:bodyPr lIns="0" tIns="0" rIns="0" bIns="0" rtlCol="0" anchor="t">
            <a:spAutoFit/>
          </a:bodyPr>
          <a:lstStyle/>
          <a:p>
            <a:pPr algn="ctr">
              <a:lnSpc>
                <a:spcPts val="8755"/>
              </a:lnSpc>
              <a:spcBef>
                <a:spcPct val="0"/>
              </a:spcBef>
            </a:pPr>
            <a:r>
              <a:rPr lang="en-US" sz="6254" b="1">
                <a:solidFill>
                  <a:srgbClr val="FFFFFF"/>
                </a:solidFill>
                <a:latin typeface="IBM Plex Sans Bold"/>
                <a:ea typeface="IBM Plex Sans Bold"/>
                <a:cs typeface="IBM Plex Sans Bold"/>
                <a:sym typeface="IBM Plex Sans Bold"/>
              </a:rPr>
              <a:t>Competitors of Zepto</a:t>
            </a:r>
          </a:p>
        </p:txBody>
      </p:sp>
      <p:sp>
        <p:nvSpPr>
          <p:cNvPr id="5" name="Freeform 5"/>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7" name="TextBox 7"/>
          <p:cNvSpPr txBox="1"/>
          <p:nvPr/>
        </p:nvSpPr>
        <p:spPr>
          <a:xfrm>
            <a:off x="1028700" y="3412478"/>
            <a:ext cx="12847702" cy="6178521"/>
          </a:xfrm>
          <a:prstGeom prst="rect">
            <a:avLst/>
          </a:prstGeom>
        </p:spPr>
        <p:txBody>
          <a:bodyPr lIns="0" tIns="0" rIns="0" bIns="0" rtlCol="0" anchor="t">
            <a:spAutoFit/>
          </a:bodyPr>
          <a:lstStyle/>
          <a:p>
            <a:pPr marL="755900" lvl="1" indent="-377950" algn="l">
              <a:lnSpc>
                <a:spcPts val="4901"/>
              </a:lnSpc>
              <a:buFont typeface="Arial"/>
              <a:buChar char="•"/>
            </a:pPr>
            <a:r>
              <a:rPr lang="en-US" sz="3501" b="1">
                <a:solidFill>
                  <a:srgbClr val="FFFFFF"/>
                </a:solidFill>
                <a:latin typeface="IBM Plex Sans Bold"/>
                <a:ea typeface="IBM Plex Sans Bold"/>
                <a:cs typeface="IBM Plex Sans Bold"/>
                <a:sym typeface="IBM Plex Sans Bold"/>
              </a:rPr>
              <a:t>Blinkit (owned by Zomato)</a:t>
            </a:r>
            <a:r>
              <a:rPr lang="en-US" sz="3501">
                <a:solidFill>
                  <a:srgbClr val="FFFFFF"/>
                </a:solidFill>
                <a:latin typeface="IBM Plex Sans"/>
                <a:ea typeface="IBM Plex Sans"/>
                <a:cs typeface="IBM Plex Sans"/>
                <a:sym typeface="IBM Plex Sans"/>
              </a:rPr>
              <a:t> </a:t>
            </a:r>
          </a:p>
          <a:p>
            <a:pPr marL="1511800" lvl="2" indent="-503933" algn="l">
              <a:lnSpc>
                <a:spcPts val="4901"/>
              </a:lnSpc>
              <a:buFont typeface="Arial"/>
              <a:buChar char="⚬"/>
            </a:pPr>
            <a:r>
              <a:rPr lang="en-US" sz="3501">
                <a:solidFill>
                  <a:srgbClr val="FFFFFF"/>
                </a:solidFill>
                <a:latin typeface="IBM Plex Sans"/>
                <a:ea typeface="IBM Plex Sans"/>
                <a:cs typeface="IBM Plex Sans"/>
                <a:sym typeface="IBM Plex Sans"/>
              </a:rPr>
              <a:t>The market leader with a 46% share, offering 10-minute deliveries with a strong presence in urban areas.</a:t>
            </a:r>
          </a:p>
          <a:p>
            <a:pPr algn="l">
              <a:lnSpc>
                <a:spcPts val="4901"/>
              </a:lnSpc>
            </a:pPr>
            <a:endParaRPr lang="en-US" sz="3501">
              <a:solidFill>
                <a:srgbClr val="FFFFFF"/>
              </a:solidFill>
              <a:latin typeface="IBM Plex Sans"/>
              <a:ea typeface="IBM Plex Sans"/>
              <a:cs typeface="IBM Plex Sans"/>
              <a:sym typeface="IBM Plex Sans"/>
            </a:endParaRPr>
          </a:p>
          <a:p>
            <a:pPr marL="755900" lvl="1" indent="-377950" algn="l">
              <a:lnSpc>
                <a:spcPts val="4901"/>
              </a:lnSpc>
              <a:buFont typeface="Arial"/>
              <a:buChar char="•"/>
            </a:pPr>
            <a:r>
              <a:rPr lang="en-US" sz="3501" b="1">
                <a:solidFill>
                  <a:srgbClr val="FFFFFF"/>
                </a:solidFill>
                <a:latin typeface="IBM Plex Sans Bold"/>
                <a:ea typeface="IBM Plex Sans Bold"/>
                <a:cs typeface="IBM Plex Sans Bold"/>
                <a:sym typeface="IBM Plex Sans Bold"/>
              </a:rPr>
              <a:t>Swiggy Instamart</a:t>
            </a:r>
            <a:r>
              <a:rPr lang="en-US" sz="3501">
                <a:solidFill>
                  <a:srgbClr val="FFFFFF"/>
                </a:solidFill>
                <a:latin typeface="IBM Plex Sans"/>
                <a:ea typeface="IBM Plex Sans"/>
                <a:cs typeface="IBM Plex Sans"/>
                <a:sym typeface="IBM Plex Sans"/>
              </a:rPr>
              <a:t> </a:t>
            </a:r>
          </a:p>
          <a:p>
            <a:pPr marL="1511800" lvl="2" indent="-503933" algn="l">
              <a:lnSpc>
                <a:spcPts val="4901"/>
              </a:lnSpc>
              <a:buFont typeface="Arial"/>
              <a:buChar char="⚬"/>
            </a:pPr>
            <a:r>
              <a:rPr lang="en-US" sz="3501">
                <a:solidFill>
                  <a:srgbClr val="FFFFFF"/>
                </a:solidFill>
                <a:latin typeface="IBM Plex Sans"/>
                <a:ea typeface="IBM Plex Sans"/>
                <a:cs typeface="IBM Plex Sans"/>
                <a:sym typeface="IBM Plex Sans"/>
              </a:rPr>
              <a:t>Holding a 25% market share, it competes by leveraging Swiggy’s existing customer base.</a:t>
            </a:r>
          </a:p>
          <a:p>
            <a:pPr algn="l">
              <a:lnSpc>
                <a:spcPts val="4901"/>
              </a:lnSpc>
            </a:pPr>
            <a:endParaRPr lang="en-US" sz="3501">
              <a:solidFill>
                <a:srgbClr val="FFFFFF"/>
              </a:solidFill>
              <a:latin typeface="IBM Plex Sans"/>
              <a:ea typeface="IBM Plex Sans"/>
              <a:cs typeface="IBM Plex Sans"/>
              <a:sym typeface="IBM Plex Sans"/>
            </a:endParaRPr>
          </a:p>
          <a:p>
            <a:pPr algn="l">
              <a:lnSpc>
                <a:spcPts val="4901"/>
              </a:lnSpc>
            </a:pPr>
            <a:endParaRPr lang="en-US" sz="3501">
              <a:solidFill>
                <a:srgbClr val="FFFFFF"/>
              </a:solidFill>
              <a:latin typeface="IBM Plex Sans"/>
              <a:ea typeface="IBM Plex Sans"/>
              <a:cs typeface="IBM Plex Sans"/>
              <a:sym typeface="IBM Plex Sans"/>
            </a:endParaRPr>
          </a:p>
          <a:p>
            <a:pPr algn="l">
              <a:lnSpc>
                <a:spcPts val="4901"/>
              </a:lnSpc>
            </a:pPr>
            <a:endParaRPr lang="en-US" sz="3501">
              <a:solidFill>
                <a:srgbClr val="FFFFFF"/>
              </a:solidFill>
              <a:latin typeface="IBM Plex Sans"/>
              <a:ea typeface="IBM Plex Sans"/>
              <a:cs typeface="IBM Plex Sans"/>
              <a:sym typeface="IBM Plex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738084"/>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TextBox 4"/>
          <p:cNvSpPr txBox="1"/>
          <p:nvPr/>
        </p:nvSpPr>
        <p:spPr>
          <a:xfrm>
            <a:off x="1028700" y="1755958"/>
            <a:ext cx="5007379" cy="1065045"/>
          </a:xfrm>
          <a:prstGeom prst="rect">
            <a:avLst/>
          </a:prstGeom>
        </p:spPr>
        <p:txBody>
          <a:bodyPr lIns="0" tIns="0" rIns="0" bIns="0" rtlCol="0" anchor="t">
            <a:spAutoFit/>
          </a:bodyPr>
          <a:lstStyle/>
          <a:p>
            <a:pPr algn="ctr">
              <a:lnSpc>
                <a:spcPts val="8755"/>
              </a:lnSpc>
              <a:spcBef>
                <a:spcPct val="0"/>
              </a:spcBef>
            </a:pPr>
            <a:r>
              <a:rPr lang="en-US" sz="6254" b="1">
                <a:solidFill>
                  <a:srgbClr val="FFFFFF"/>
                </a:solidFill>
                <a:latin typeface="IBM Plex Sans Bold"/>
                <a:ea typeface="IBM Plex Sans Bold"/>
                <a:cs typeface="IBM Plex Sans Bold"/>
                <a:sym typeface="IBM Plex Sans Bold"/>
              </a:rPr>
              <a:t>Market Share</a:t>
            </a:r>
          </a:p>
        </p:txBody>
      </p:sp>
      <p:sp>
        <p:nvSpPr>
          <p:cNvPr id="5" name="Freeform 5"/>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pic>
        <p:nvPicPr>
          <p:cNvPr id="7" name="Picture 7"/>
          <p:cNvPicPr>
            <a:picLocks noChangeAspect="1"/>
          </p:cNvPicPr>
          <p:nvPr/>
        </p:nvPicPr>
        <p:blipFill>
          <a:blip r:embed="rId6"/>
          <a:stretch>
            <a:fillRect/>
          </a:stretch>
        </p:blipFill>
        <p:spPr>
          <a:xfrm>
            <a:off x="632659" y="3331383"/>
            <a:ext cx="7562935" cy="6951557"/>
          </a:xfrm>
          <a:prstGeom prst="rect">
            <a:avLst/>
          </a:prstGeom>
        </p:spPr>
      </p:pic>
      <p:sp>
        <p:nvSpPr>
          <p:cNvPr id="8" name="TextBox 8"/>
          <p:cNvSpPr txBox="1"/>
          <p:nvPr/>
        </p:nvSpPr>
        <p:spPr>
          <a:xfrm>
            <a:off x="8125382" y="2738199"/>
            <a:ext cx="9256713" cy="6409021"/>
          </a:xfrm>
          <a:prstGeom prst="rect">
            <a:avLst/>
          </a:prstGeom>
        </p:spPr>
        <p:txBody>
          <a:bodyPr lIns="0" tIns="0" rIns="0" bIns="0" rtlCol="0" anchor="t">
            <a:spAutoFit/>
          </a:bodyPr>
          <a:lstStyle/>
          <a:p>
            <a:pPr marL="577825" lvl="1" indent="-288912" algn="l">
              <a:lnSpc>
                <a:spcPts val="3746"/>
              </a:lnSpc>
              <a:buFont typeface="Arial"/>
              <a:buChar char="•"/>
            </a:pPr>
            <a:r>
              <a:rPr lang="en-US" sz="2676">
                <a:solidFill>
                  <a:srgbClr val="FFFFFF"/>
                </a:solidFill>
                <a:latin typeface="IBM Plex Sans"/>
                <a:ea typeface="IBM Plex Sans"/>
                <a:cs typeface="IBM Plex Sans"/>
                <a:sym typeface="IBM Plex Sans"/>
              </a:rPr>
              <a:t>Market Share</a:t>
            </a:r>
          </a:p>
          <a:p>
            <a:pPr marL="1155649" lvl="2" indent="-385216" algn="l">
              <a:lnSpc>
                <a:spcPts val="3746"/>
              </a:lnSpc>
              <a:buFont typeface="Arial"/>
              <a:buChar char="⚬"/>
            </a:pPr>
            <a:r>
              <a:rPr lang="en-US" sz="2676" b="1">
                <a:solidFill>
                  <a:srgbClr val="FFFFFF"/>
                </a:solidFill>
                <a:latin typeface="IBM Plex Sans Bold"/>
                <a:ea typeface="IBM Plex Sans Bold"/>
                <a:cs typeface="IBM Plex Sans Bold"/>
                <a:sym typeface="IBM Plex Sans Bold"/>
              </a:rPr>
              <a:t>Zepto</a:t>
            </a:r>
            <a:r>
              <a:rPr lang="en-US" sz="2676">
                <a:solidFill>
                  <a:srgbClr val="FFFFFF"/>
                </a:solidFill>
                <a:latin typeface="IBM Plex Sans"/>
                <a:ea typeface="IBM Plex Sans"/>
                <a:cs typeface="IBM Plex Sans"/>
                <a:sym typeface="IBM Plex Sans"/>
              </a:rPr>
              <a:t> holds </a:t>
            </a:r>
            <a:r>
              <a:rPr lang="en-US" sz="2676" b="1">
                <a:solidFill>
                  <a:srgbClr val="FFFFFF"/>
                </a:solidFill>
                <a:latin typeface="IBM Plex Sans Bold"/>
                <a:ea typeface="IBM Plex Sans Bold"/>
                <a:cs typeface="IBM Plex Sans Bold"/>
                <a:sym typeface="IBM Plex Sans Bold"/>
              </a:rPr>
              <a:t>29%</a:t>
            </a:r>
            <a:r>
              <a:rPr lang="en-US" sz="2676">
                <a:solidFill>
                  <a:srgbClr val="FFFFFF"/>
                </a:solidFill>
                <a:latin typeface="IBM Plex Sans"/>
                <a:ea typeface="IBM Plex Sans"/>
                <a:cs typeface="IBM Plex Sans"/>
                <a:sym typeface="IBM Plex Sans"/>
              </a:rPr>
              <a:t> of the quick commerce market in India.</a:t>
            </a:r>
          </a:p>
          <a:p>
            <a:pPr marL="1155649" lvl="2" indent="-385216" algn="l">
              <a:lnSpc>
                <a:spcPts val="3746"/>
              </a:lnSpc>
              <a:buFont typeface="Arial"/>
              <a:buChar char="⚬"/>
            </a:pPr>
            <a:r>
              <a:rPr lang="en-US" sz="2676" b="1">
                <a:solidFill>
                  <a:srgbClr val="FFFFFF"/>
                </a:solidFill>
                <a:latin typeface="IBM Plex Sans Bold"/>
                <a:ea typeface="IBM Plex Sans Bold"/>
                <a:cs typeface="IBM Plex Sans Bold"/>
                <a:sym typeface="IBM Plex Sans Bold"/>
              </a:rPr>
              <a:t>Blinkit</a:t>
            </a:r>
            <a:r>
              <a:rPr lang="en-US" sz="2676">
                <a:solidFill>
                  <a:srgbClr val="FFFFFF"/>
                </a:solidFill>
                <a:latin typeface="IBM Plex Sans"/>
                <a:ea typeface="IBM Plex Sans"/>
                <a:cs typeface="IBM Plex Sans"/>
                <a:sym typeface="IBM Plex Sans"/>
              </a:rPr>
              <a:t> leads with </a:t>
            </a:r>
            <a:r>
              <a:rPr lang="en-US" sz="2676" b="1">
                <a:solidFill>
                  <a:srgbClr val="FFFFFF"/>
                </a:solidFill>
                <a:latin typeface="IBM Plex Sans Bold"/>
                <a:ea typeface="IBM Plex Sans Bold"/>
                <a:cs typeface="IBM Plex Sans Bold"/>
                <a:sym typeface="IBM Plex Sans Bold"/>
              </a:rPr>
              <a:t>46%</a:t>
            </a:r>
            <a:r>
              <a:rPr lang="en-US" sz="2676">
                <a:solidFill>
                  <a:srgbClr val="FFFFFF"/>
                </a:solidFill>
                <a:latin typeface="IBM Plex Sans"/>
                <a:ea typeface="IBM Plex Sans"/>
                <a:cs typeface="IBM Plex Sans"/>
                <a:sym typeface="IBM Plex Sans"/>
              </a:rPr>
              <a:t>, while </a:t>
            </a:r>
            <a:r>
              <a:rPr lang="en-US" sz="2676" b="1">
                <a:solidFill>
                  <a:srgbClr val="FFFFFF"/>
                </a:solidFill>
                <a:latin typeface="IBM Plex Sans Bold"/>
                <a:ea typeface="IBM Plex Sans Bold"/>
                <a:cs typeface="IBM Plex Sans Bold"/>
                <a:sym typeface="IBM Plex Sans Bold"/>
              </a:rPr>
              <a:t>Swiggy Instamart</a:t>
            </a:r>
            <a:r>
              <a:rPr lang="en-US" sz="2676">
                <a:solidFill>
                  <a:srgbClr val="FFFFFF"/>
                </a:solidFill>
                <a:latin typeface="IBM Plex Sans"/>
                <a:ea typeface="IBM Plex Sans"/>
                <a:cs typeface="IBM Plex Sans"/>
                <a:sym typeface="IBM Plex Sans"/>
              </a:rPr>
              <a:t> holds </a:t>
            </a:r>
            <a:r>
              <a:rPr lang="en-US" sz="2676" b="1">
                <a:solidFill>
                  <a:srgbClr val="FFFFFF"/>
                </a:solidFill>
                <a:latin typeface="IBM Plex Sans Bold"/>
                <a:ea typeface="IBM Plex Sans Bold"/>
                <a:cs typeface="IBM Plex Sans Bold"/>
                <a:sym typeface="IBM Plex Sans Bold"/>
              </a:rPr>
              <a:t>25%</a:t>
            </a:r>
            <a:r>
              <a:rPr lang="en-US" sz="2676">
                <a:solidFill>
                  <a:srgbClr val="FFFFFF"/>
                </a:solidFill>
                <a:latin typeface="IBM Plex Sans"/>
                <a:ea typeface="IBM Plex Sans"/>
                <a:cs typeface="IBM Plex Sans"/>
                <a:sym typeface="IBM Plex Sans"/>
              </a:rPr>
              <a:t>.</a:t>
            </a:r>
          </a:p>
          <a:p>
            <a:pPr algn="l">
              <a:lnSpc>
                <a:spcPts val="3746"/>
              </a:lnSpc>
            </a:pPr>
            <a:endParaRPr lang="en-US" sz="2676">
              <a:solidFill>
                <a:srgbClr val="FFFFFF"/>
              </a:solidFill>
              <a:latin typeface="IBM Plex Sans"/>
              <a:ea typeface="IBM Plex Sans"/>
              <a:cs typeface="IBM Plex Sans"/>
              <a:sym typeface="IBM Plex Sans"/>
            </a:endParaRPr>
          </a:p>
          <a:p>
            <a:pPr marL="577825" lvl="1" indent="-288912" algn="l">
              <a:lnSpc>
                <a:spcPts val="3746"/>
              </a:lnSpc>
              <a:buFont typeface="Arial"/>
              <a:buChar char="•"/>
            </a:pPr>
            <a:r>
              <a:rPr lang="en-US" sz="2676">
                <a:solidFill>
                  <a:srgbClr val="FFFFFF"/>
                </a:solidFill>
                <a:latin typeface="IBM Plex Sans"/>
                <a:ea typeface="IBM Plex Sans"/>
                <a:cs typeface="IBM Plex Sans"/>
                <a:sym typeface="IBM Plex Sans"/>
              </a:rPr>
              <a:t>Revenue Growth</a:t>
            </a:r>
          </a:p>
          <a:p>
            <a:pPr marL="1155649" lvl="2" indent="-385216" algn="l">
              <a:lnSpc>
                <a:spcPts val="3746"/>
              </a:lnSpc>
              <a:buFont typeface="Arial"/>
              <a:buChar char="⚬"/>
            </a:pPr>
            <a:r>
              <a:rPr lang="en-US" sz="2676">
                <a:solidFill>
                  <a:srgbClr val="FFFFFF"/>
                </a:solidFill>
                <a:latin typeface="IBM Plex Sans"/>
                <a:ea typeface="IBM Plex Sans"/>
                <a:cs typeface="IBM Plex Sans"/>
                <a:sym typeface="IBM Plex Sans"/>
              </a:rPr>
              <a:t>Zepto reported </a:t>
            </a:r>
            <a:r>
              <a:rPr lang="en-US" sz="2676" b="1">
                <a:solidFill>
                  <a:srgbClr val="FFFFFF"/>
                </a:solidFill>
                <a:latin typeface="IBM Plex Sans Bold"/>
                <a:ea typeface="IBM Plex Sans Bold"/>
                <a:cs typeface="IBM Plex Sans Bold"/>
                <a:sym typeface="IBM Plex Sans Bold"/>
              </a:rPr>
              <a:t>₹4,454 crore</a:t>
            </a:r>
            <a:r>
              <a:rPr lang="en-US" sz="2676">
                <a:solidFill>
                  <a:srgbClr val="FFFFFF"/>
                </a:solidFill>
                <a:latin typeface="IBM Plex Sans"/>
                <a:ea typeface="IBM Plex Sans"/>
                <a:cs typeface="IBM Plex Sans"/>
                <a:sym typeface="IBM Plex Sans"/>
              </a:rPr>
              <a:t> in revenue for </a:t>
            </a:r>
            <a:r>
              <a:rPr lang="en-US" sz="2676" b="1">
                <a:solidFill>
                  <a:srgbClr val="FFFFFF"/>
                </a:solidFill>
                <a:latin typeface="IBM Plex Sans Bold"/>
                <a:ea typeface="IBM Plex Sans Bold"/>
                <a:cs typeface="IBM Plex Sans Bold"/>
                <a:sym typeface="IBM Plex Sans Bold"/>
              </a:rPr>
              <a:t>FY24</a:t>
            </a:r>
            <a:r>
              <a:rPr lang="en-US" sz="2676">
                <a:solidFill>
                  <a:srgbClr val="FFFFFF"/>
                </a:solidFill>
                <a:latin typeface="IBM Plex Sans"/>
                <a:ea typeface="IBM Plex Sans"/>
                <a:cs typeface="IBM Plex Sans"/>
                <a:sym typeface="IBM Plex Sans"/>
              </a:rPr>
              <a:t>.</a:t>
            </a:r>
          </a:p>
          <a:p>
            <a:pPr algn="l">
              <a:lnSpc>
                <a:spcPts val="3746"/>
              </a:lnSpc>
            </a:pPr>
            <a:endParaRPr lang="en-US" sz="2676">
              <a:solidFill>
                <a:srgbClr val="FFFFFF"/>
              </a:solidFill>
              <a:latin typeface="IBM Plex Sans"/>
              <a:ea typeface="IBM Plex Sans"/>
              <a:cs typeface="IBM Plex Sans"/>
              <a:sym typeface="IBM Plex Sans"/>
            </a:endParaRPr>
          </a:p>
          <a:p>
            <a:pPr marL="577825" lvl="1" indent="-288912" algn="l">
              <a:lnSpc>
                <a:spcPts val="3746"/>
              </a:lnSpc>
              <a:buFont typeface="Arial"/>
              <a:buChar char="•"/>
            </a:pPr>
            <a:r>
              <a:rPr lang="en-US" sz="2676">
                <a:solidFill>
                  <a:srgbClr val="FFFFFF"/>
                </a:solidFill>
                <a:latin typeface="IBM Plex Sans"/>
                <a:ea typeface="IBM Plex Sans"/>
                <a:cs typeface="IBM Plex Sans"/>
                <a:sym typeface="IBM Plex Sans"/>
              </a:rPr>
              <a:t>Competitive Position</a:t>
            </a:r>
          </a:p>
          <a:p>
            <a:pPr marL="1155649" lvl="2" indent="-385216" algn="l">
              <a:lnSpc>
                <a:spcPts val="3746"/>
              </a:lnSpc>
              <a:buFont typeface="Arial"/>
              <a:buChar char="⚬"/>
            </a:pPr>
            <a:r>
              <a:rPr lang="en-US" sz="2676">
                <a:solidFill>
                  <a:srgbClr val="FFFFFF"/>
                </a:solidFill>
                <a:latin typeface="IBM Plex Sans"/>
                <a:ea typeface="IBM Plex Sans"/>
                <a:cs typeface="IBM Plex Sans"/>
                <a:sym typeface="IBM Plex Sans"/>
              </a:rPr>
              <a:t>Ranked 2nd in India's quick commerce sector.</a:t>
            </a:r>
          </a:p>
          <a:p>
            <a:pPr algn="l">
              <a:lnSpc>
                <a:spcPts val="3746"/>
              </a:lnSpc>
            </a:pPr>
            <a:endParaRPr lang="en-US" sz="2676">
              <a:solidFill>
                <a:srgbClr val="FFFFFF"/>
              </a:solidFill>
              <a:latin typeface="IBM Plex Sans"/>
              <a:ea typeface="IBM Plex Sans"/>
              <a:cs typeface="IBM Plex Sans"/>
              <a:sym typeface="IBM Plex Sans"/>
            </a:endParaRPr>
          </a:p>
          <a:p>
            <a:pPr algn="l">
              <a:lnSpc>
                <a:spcPts val="2872"/>
              </a:lnSpc>
            </a:pPr>
            <a:endParaRPr lang="en-US" sz="2676">
              <a:solidFill>
                <a:srgbClr val="FFFFFF"/>
              </a:solidFill>
              <a:latin typeface="IBM Plex Sans"/>
              <a:ea typeface="IBM Plex Sans"/>
              <a:cs typeface="IBM Plex Sans"/>
              <a:sym typeface="IBM Plex Sans"/>
            </a:endParaRPr>
          </a:p>
          <a:p>
            <a:pPr algn="l">
              <a:lnSpc>
                <a:spcPts val="3746"/>
              </a:lnSpc>
            </a:pPr>
            <a:endParaRPr lang="en-US" sz="2676">
              <a:solidFill>
                <a:srgbClr val="FFFFFF"/>
              </a:solidFill>
              <a:latin typeface="IBM Plex Sans"/>
              <a:ea typeface="IBM Plex Sans"/>
              <a:cs typeface="IBM Plex Sans"/>
              <a:sym typeface="IBM Plex Sans"/>
            </a:endParaRPr>
          </a:p>
        </p:txBody>
      </p:sp>
      <p:sp>
        <p:nvSpPr>
          <p:cNvPr id="9" name="TextBox 9"/>
          <p:cNvSpPr txBox="1"/>
          <p:nvPr/>
        </p:nvSpPr>
        <p:spPr>
          <a:xfrm>
            <a:off x="14350279" y="1296668"/>
            <a:ext cx="2580017" cy="259468"/>
          </a:xfrm>
          <a:prstGeom prst="rect">
            <a:avLst/>
          </a:prstGeom>
        </p:spPr>
        <p:txBody>
          <a:bodyPr lIns="0" tIns="0" rIns="0" bIns="0" rtlCol="0" anchor="t">
            <a:spAutoFit/>
          </a:bodyPr>
          <a:lstStyle/>
          <a:p>
            <a:pPr algn="ctr">
              <a:lnSpc>
                <a:spcPts val="2133"/>
              </a:lnSpc>
            </a:pPr>
            <a:r>
              <a:rPr lang="en-US" sz="1524">
                <a:solidFill>
                  <a:srgbClr val="FFFFFF"/>
                </a:solidFill>
                <a:latin typeface="Mulish"/>
                <a:ea typeface="Mulish"/>
                <a:cs typeface="Mulish"/>
                <a:sym typeface="Mulish"/>
              </a:rPr>
              <a:t>source :- https://ipocentral.in/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TextBox 4"/>
          <p:cNvSpPr txBox="1"/>
          <p:nvPr/>
        </p:nvSpPr>
        <p:spPr>
          <a:xfrm>
            <a:off x="1028700" y="1755958"/>
            <a:ext cx="7237669" cy="1065045"/>
          </a:xfrm>
          <a:prstGeom prst="rect">
            <a:avLst/>
          </a:prstGeom>
        </p:spPr>
        <p:txBody>
          <a:bodyPr lIns="0" tIns="0" rIns="0" bIns="0" rtlCol="0" anchor="t">
            <a:spAutoFit/>
          </a:bodyPr>
          <a:lstStyle/>
          <a:p>
            <a:pPr algn="ctr">
              <a:lnSpc>
                <a:spcPts val="8755"/>
              </a:lnSpc>
              <a:spcBef>
                <a:spcPct val="0"/>
              </a:spcBef>
            </a:pPr>
            <a:r>
              <a:rPr lang="en-US" sz="6254" b="1">
                <a:solidFill>
                  <a:srgbClr val="FFFFFF"/>
                </a:solidFill>
                <a:latin typeface="IBM Plex Sans Bold"/>
                <a:ea typeface="IBM Plex Sans Bold"/>
                <a:cs typeface="IBM Plex Sans Bold"/>
                <a:sym typeface="IBM Plex Sans Bold"/>
              </a:rPr>
              <a:t>Research Objective</a:t>
            </a:r>
          </a:p>
        </p:txBody>
      </p:sp>
      <p:sp>
        <p:nvSpPr>
          <p:cNvPr id="5" name="Freeform 5"/>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6" name="TextBox 6"/>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7" name="TextBox 7"/>
          <p:cNvSpPr txBox="1"/>
          <p:nvPr/>
        </p:nvSpPr>
        <p:spPr>
          <a:xfrm>
            <a:off x="990748" y="3336359"/>
            <a:ext cx="13620616" cy="5713127"/>
          </a:xfrm>
          <a:prstGeom prst="rect">
            <a:avLst/>
          </a:prstGeom>
        </p:spPr>
        <p:txBody>
          <a:bodyPr lIns="0" tIns="0" rIns="0" bIns="0" rtlCol="0" anchor="t">
            <a:spAutoFit/>
          </a:bodyPr>
          <a:lstStyle/>
          <a:p>
            <a:pPr marL="780208" lvl="1" indent="-390104" algn="l">
              <a:lnSpc>
                <a:spcPts val="5059"/>
              </a:lnSpc>
              <a:buFont typeface="Arial"/>
              <a:buChar char="•"/>
            </a:pPr>
            <a:r>
              <a:rPr lang="en-US" sz="3613">
                <a:solidFill>
                  <a:srgbClr val="FFFFFF"/>
                </a:solidFill>
                <a:latin typeface="IBM Plex Sans"/>
                <a:ea typeface="IBM Plex Sans"/>
                <a:cs typeface="IBM Plex Sans"/>
                <a:sym typeface="IBM Plex Sans"/>
              </a:rPr>
              <a:t>Provide insights and recommendations to boost Zepto’s market share and customer retention.</a:t>
            </a:r>
          </a:p>
          <a:p>
            <a:pPr algn="l">
              <a:lnSpc>
                <a:spcPts val="5059"/>
              </a:lnSpc>
            </a:pPr>
            <a:endParaRPr lang="en-US" sz="3613">
              <a:solidFill>
                <a:srgbClr val="FFFFFF"/>
              </a:solidFill>
              <a:latin typeface="IBM Plex Sans"/>
              <a:ea typeface="IBM Plex Sans"/>
              <a:cs typeface="IBM Plex Sans"/>
              <a:sym typeface="IBM Plex Sans"/>
            </a:endParaRPr>
          </a:p>
          <a:p>
            <a:pPr marL="780208" lvl="1" indent="-390104" algn="l">
              <a:lnSpc>
                <a:spcPts val="5059"/>
              </a:lnSpc>
              <a:buFont typeface="Arial"/>
              <a:buChar char="•"/>
            </a:pPr>
            <a:r>
              <a:rPr lang="en-US" sz="3613">
                <a:solidFill>
                  <a:srgbClr val="FFFFFF"/>
                </a:solidFill>
                <a:latin typeface="IBM Plex Sans"/>
                <a:ea typeface="IBM Plex Sans"/>
                <a:cs typeface="IBM Plex Sans"/>
                <a:sym typeface="IBM Plex Sans"/>
              </a:rPr>
              <a:t>Analyze gaps between expected and actual service quality to identify improvement areas.</a:t>
            </a:r>
          </a:p>
          <a:p>
            <a:pPr algn="l">
              <a:lnSpc>
                <a:spcPts val="5059"/>
              </a:lnSpc>
            </a:pPr>
            <a:endParaRPr lang="en-US" sz="3613">
              <a:solidFill>
                <a:srgbClr val="FFFFFF"/>
              </a:solidFill>
              <a:latin typeface="IBM Plex Sans"/>
              <a:ea typeface="IBM Plex Sans"/>
              <a:cs typeface="IBM Plex Sans"/>
              <a:sym typeface="IBM Plex Sans"/>
            </a:endParaRPr>
          </a:p>
          <a:p>
            <a:pPr marL="780208" lvl="1" indent="-390104" algn="l">
              <a:lnSpc>
                <a:spcPts val="5059"/>
              </a:lnSpc>
              <a:buFont typeface="Arial"/>
              <a:buChar char="•"/>
            </a:pPr>
            <a:r>
              <a:rPr lang="en-US" sz="3613">
                <a:solidFill>
                  <a:srgbClr val="FFFFFF"/>
                </a:solidFill>
                <a:latin typeface="IBM Plex Sans"/>
                <a:ea typeface="IBM Plex Sans"/>
                <a:cs typeface="IBM Plex Sans"/>
                <a:sym typeface="IBM Plex Sans"/>
              </a:rPr>
              <a:t>Suggest strategies for service enhancement, operational efficiency, and customer engagement.</a:t>
            </a:r>
          </a:p>
          <a:p>
            <a:pPr algn="l">
              <a:lnSpc>
                <a:spcPts val="5059"/>
              </a:lnSpc>
            </a:pPr>
            <a:endParaRPr lang="en-US" sz="3613">
              <a:solidFill>
                <a:srgbClr val="FFFFFF"/>
              </a:solidFill>
              <a:latin typeface="IBM Plex Sans"/>
              <a:ea typeface="IBM Plex Sans"/>
              <a:cs typeface="IBM Plex Sans"/>
              <a:sym typeface="IBM Plex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Freeform 5"/>
          <p:cNvSpPr/>
          <p:nvPr/>
        </p:nvSpPr>
        <p:spPr>
          <a:xfrm>
            <a:off x="8590439" y="6708246"/>
            <a:ext cx="5304855" cy="3070185"/>
          </a:xfrm>
          <a:custGeom>
            <a:avLst/>
            <a:gdLst/>
            <a:ahLst/>
            <a:cxnLst/>
            <a:rect l="l" t="t" r="r" b="b"/>
            <a:pathLst>
              <a:path w="5304855" h="3070185">
                <a:moveTo>
                  <a:pt x="0" y="0"/>
                </a:moveTo>
                <a:lnTo>
                  <a:pt x="5304855" y="0"/>
                </a:lnTo>
                <a:lnTo>
                  <a:pt x="5304855" y="3070185"/>
                </a:lnTo>
                <a:lnTo>
                  <a:pt x="0" y="3070185"/>
                </a:lnTo>
                <a:lnTo>
                  <a:pt x="0" y="0"/>
                </a:lnTo>
                <a:close/>
              </a:path>
            </a:pathLst>
          </a:custGeom>
          <a:blipFill>
            <a:blip r:embed="rId6"/>
            <a:stretch>
              <a:fillRect/>
            </a:stretch>
          </a:blipFill>
        </p:spPr>
        <p:txBody>
          <a:bodyPr/>
          <a:lstStyle/>
          <a:p>
            <a:endParaRPr lang="en-IN"/>
          </a:p>
        </p:txBody>
      </p:sp>
      <p:sp>
        <p:nvSpPr>
          <p:cNvPr id="6" name="Freeform 6"/>
          <p:cNvSpPr/>
          <p:nvPr/>
        </p:nvSpPr>
        <p:spPr>
          <a:xfrm>
            <a:off x="2472456" y="2926789"/>
            <a:ext cx="5304855" cy="3123233"/>
          </a:xfrm>
          <a:custGeom>
            <a:avLst/>
            <a:gdLst/>
            <a:ahLst/>
            <a:cxnLst/>
            <a:rect l="l" t="t" r="r" b="b"/>
            <a:pathLst>
              <a:path w="5304855" h="3123233">
                <a:moveTo>
                  <a:pt x="0" y="0"/>
                </a:moveTo>
                <a:lnTo>
                  <a:pt x="5304855" y="0"/>
                </a:lnTo>
                <a:lnTo>
                  <a:pt x="5304855" y="3123233"/>
                </a:lnTo>
                <a:lnTo>
                  <a:pt x="0" y="3123233"/>
                </a:lnTo>
                <a:lnTo>
                  <a:pt x="0" y="0"/>
                </a:lnTo>
                <a:close/>
              </a:path>
            </a:pathLst>
          </a:custGeom>
          <a:blipFill>
            <a:blip r:embed="rId7"/>
            <a:stretch>
              <a:fillRect/>
            </a:stretch>
          </a:blipFill>
        </p:spPr>
        <p:txBody>
          <a:bodyPr/>
          <a:lstStyle/>
          <a:p>
            <a:endParaRPr lang="en-IN"/>
          </a:p>
        </p:txBody>
      </p:sp>
      <p:sp>
        <p:nvSpPr>
          <p:cNvPr id="7" name="Freeform 7"/>
          <p:cNvSpPr/>
          <p:nvPr/>
        </p:nvSpPr>
        <p:spPr>
          <a:xfrm>
            <a:off x="2472456" y="6708246"/>
            <a:ext cx="5229876" cy="3059477"/>
          </a:xfrm>
          <a:custGeom>
            <a:avLst/>
            <a:gdLst/>
            <a:ahLst/>
            <a:cxnLst/>
            <a:rect l="l" t="t" r="r" b="b"/>
            <a:pathLst>
              <a:path w="5229876" h="3059477">
                <a:moveTo>
                  <a:pt x="0" y="0"/>
                </a:moveTo>
                <a:lnTo>
                  <a:pt x="5229875" y="0"/>
                </a:lnTo>
                <a:lnTo>
                  <a:pt x="5229875" y="3059477"/>
                </a:lnTo>
                <a:lnTo>
                  <a:pt x="0" y="3059477"/>
                </a:lnTo>
                <a:lnTo>
                  <a:pt x="0" y="0"/>
                </a:lnTo>
                <a:close/>
              </a:path>
            </a:pathLst>
          </a:custGeom>
          <a:blipFill>
            <a:blip r:embed="rId8"/>
            <a:stretch>
              <a:fillRect/>
            </a:stretch>
          </a:blipFill>
        </p:spPr>
        <p:txBody>
          <a:bodyPr/>
          <a:lstStyle/>
          <a:p>
            <a:endParaRPr lang="en-IN"/>
          </a:p>
        </p:txBody>
      </p:sp>
      <p:sp>
        <p:nvSpPr>
          <p:cNvPr id="8" name="Freeform 8"/>
          <p:cNvSpPr/>
          <p:nvPr/>
        </p:nvSpPr>
        <p:spPr>
          <a:xfrm>
            <a:off x="8590439" y="2926789"/>
            <a:ext cx="5304855" cy="2990612"/>
          </a:xfrm>
          <a:custGeom>
            <a:avLst/>
            <a:gdLst/>
            <a:ahLst/>
            <a:cxnLst/>
            <a:rect l="l" t="t" r="r" b="b"/>
            <a:pathLst>
              <a:path w="5304855" h="2990612">
                <a:moveTo>
                  <a:pt x="0" y="0"/>
                </a:moveTo>
                <a:lnTo>
                  <a:pt x="5304855" y="0"/>
                </a:lnTo>
                <a:lnTo>
                  <a:pt x="5304855" y="2990612"/>
                </a:lnTo>
                <a:lnTo>
                  <a:pt x="0" y="2990612"/>
                </a:lnTo>
                <a:lnTo>
                  <a:pt x="0" y="0"/>
                </a:lnTo>
                <a:close/>
              </a:path>
            </a:pathLst>
          </a:custGeom>
          <a:blipFill>
            <a:blip r:embed="rId9"/>
            <a:stretch>
              <a:fillRect/>
            </a:stretch>
          </a:blipFill>
        </p:spPr>
        <p:txBody>
          <a:bodyPr/>
          <a:lstStyle/>
          <a:p>
            <a:endParaRPr lang="en-IN"/>
          </a:p>
        </p:txBody>
      </p:sp>
      <p:sp>
        <p:nvSpPr>
          <p:cNvPr id="9" name="TextBox 9"/>
          <p:cNvSpPr txBox="1"/>
          <p:nvPr/>
        </p:nvSpPr>
        <p:spPr>
          <a:xfrm>
            <a:off x="1028700" y="1784533"/>
            <a:ext cx="11993014" cy="713631"/>
          </a:xfrm>
          <a:prstGeom prst="rect">
            <a:avLst/>
          </a:prstGeom>
        </p:spPr>
        <p:txBody>
          <a:bodyPr lIns="0" tIns="0" rIns="0" bIns="0" rtlCol="0" anchor="t">
            <a:spAutoFit/>
          </a:bodyPr>
          <a:lstStyle/>
          <a:p>
            <a:pPr algn="l">
              <a:lnSpc>
                <a:spcPts val="5816"/>
              </a:lnSpc>
              <a:spcBef>
                <a:spcPct val="0"/>
              </a:spcBef>
            </a:pPr>
            <a:r>
              <a:rPr lang="en-US" sz="4154" b="1">
                <a:solidFill>
                  <a:srgbClr val="FFFFFF"/>
                </a:solidFill>
                <a:latin typeface="IBM Plex Sans Bold"/>
                <a:ea typeface="IBM Plex Sans Bold"/>
                <a:cs typeface="IBM Plex Sans Bold"/>
                <a:sym typeface="IBM Plex Sans Bold"/>
              </a:rPr>
              <a:t>Frequency Analysis</a:t>
            </a:r>
          </a:p>
        </p:txBody>
      </p:sp>
      <p:sp>
        <p:nvSpPr>
          <p:cNvPr id="10" name="TextBox 10"/>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11" name="TextBox 11"/>
          <p:cNvSpPr txBox="1"/>
          <p:nvPr/>
        </p:nvSpPr>
        <p:spPr>
          <a:xfrm>
            <a:off x="10806830" y="5933405"/>
            <a:ext cx="872072" cy="214184"/>
          </a:xfrm>
          <a:prstGeom prst="rect">
            <a:avLst/>
          </a:prstGeom>
        </p:spPr>
        <p:txBody>
          <a:bodyPr lIns="0" tIns="0" rIns="0" bIns="0" rtlCol="0" anchor="t">
            <a:spAutoFit/>
          </a:bodyPr>
          <a:lstStyle/>
          <a:p>
            <a:pPr algn="ctr">
              <a:lnSpc>
                <a:spcPts val="1797"/>
              </a:lnSpc>
              <a:spcBef>
                <a:spcPct val="0"/>
              </a:spcBef>
            </a:pPr>
            <a:r>
              <a:rPr lang="en-US" sz="1283" b="1">
                <a:solidFill>
                  <a:srgbClr val="FFFFFF"/>
                </a:solidFill>
                <a:latin typeface="IBM Plex Sans Bold"/>
                <a:ea typeface="IBM Plex Sans Bold"/>
                <a:cs typeface="IBM Plex Sans Bold"/>
                <a:sym typeface="IBM Plex Sans Bold"/>
              </a:rPr>
              <a:t>Occupation</a:t>
            </a:r>
          </a:p>
        </p:txBody>
      </p:sp>
      <p:sp>
        <p:nvSpPr>
          <p:cNvPr id="12" name="TextBox 12"/>
          <p:cNvSpPr txBox="1"/>
          <p:nvPr/>
        </p:nvSpPr>
        <p:spPr>
          <a:xfrm>
            <a:off x="4505806" y="6128539"/>
            <a:ext cx="1238155" cy="214184"/>
          </a:xfrm>
          <a:prstGeom prst="rect">
            <a:avLst/>
          </a:prstGeom>
        </p:spPr>
        <p:txBody>
          <a:bodyPr lIns="0" tIns="0" rIns="0" bIns="0" rtlCol="0" anchor="t">
            <a:spAutoFit/>
          </a:bodyPr>
          <a:lstStyle/>
          <a:p>
            <a:pPr algn="ctr">
              <a:lnSpc>
                <a:spcPts val="1797"/>
              </a:lnSpc>
              <a:spcBef>
                <a:spcPct val="0"/>
              </a:spcBef>
            </a:pPr>
            <a:r>
              <a:rPr lang="en-US" sz="1283" b="1">
                <a:solidFill>
                  <a:srgbClr val="FFFFFF"/>
                </a:solidFill>
                <a:latin typeface="IBM Plex Sans Bold"/>
                <a:ea typeface="IBM Plex Sans Bold"/>
                <a:cs typeface="IBM Plex Sans Bold"/>
                <a:sym typeface="IBM Plex Sans Bold"/>
              </a:rPr>
              <a:t>Monthly Income</a:t>
            </a:r>
          </a:p>
        </p:txBody>
      </p:sp>
      <p:sp>
        <p:nvSpPr>
          <p:cNvPr id="13" name="TextBox 13"/>
          <p:cNvSpPr txBox="1"/>
          <p:nvPr/>
        </p:nvSpPr>
        <p:spPr>
          <a:xfrm>
            <a:off x="4785230" y="9843923"/>
            <a:ext cx="293265" cy="214184"/>
          </a:xfrm>
          <a:prstGeom prst="rect">
            <a:avLst/>
          </a:prstGeom>
        </p:spPr>
        <p:txBody>
          <a:bodyPr lIns="0" tIns="0" rIns="0" bIns="0" rtlCol="0" anchor="t">
            <a:spAutoFit/>
          </a:bodyPr>
          <a:lstStyle/>
          <a:p>
            <a:pPr algn="ctr">
              <a:lnSpc>
                <a:spcPts val="1797"/>
              </a:lnSpc>
              <a:spcBef>
                <a:spcPct val="0"/>
              </a:spcBef>
            </a:pPr>
            <a:r>
              <a:rPr lang="en-US" sz="1283" b="1">
                <a:solidFill>
                  <a:srgbClr val="FFFFFF"/>
                </a:solidFill>
                <a:latin typeface="IBM Plex Sans Bold"/>
                <a:ea typeface="IBM Plex Sans Bold"/>
                <a:cs typeface="IBM Plex Sans Bold"/>
                <a:sym typeface="IBM Plex Sans Bold"/>
              </a:rPr>
              <a:t>Age</a:t>
            </a:r>
          </a:p>
        </p:txBody>
      </p:sp>
      <p:sp>
        <p:nvSpPr>
          <p:cNvPr id="14" name="TextBox 14"/>
          <p:cNvSpPr txBox="1"/>
          <p:nvPr/>
        </p:nvSpPr>
        <p:spPr>
          <a:xfrm>
            <a:off x="10961599" y="9843923"/>
            <a:ext cx="562533" cy="214184"/>
          </a:xfrm>
          <a:prstGeom prst="rect">
            <a:avLst/>
          </a:prstGeom>
        </p:spPr>
        <p:txBody>
          <a:bodyPr lIns="0" tIns="0" rIns="0" bIns="0" rtlCol="0" anchor="t">
            <a:spAutoFit/>
          </a:bodyPr>
          <a:lstStyle/>
          <a:p>
            <a:pPr algn="ctr">
              <a:lnSpc>
                <a:spcPts val="1797"/>
              </a:lnSpc>
              <a:spcBef>
                <a:spcPct val="0"/>
              </a:spcBef>
            </a:pPr>
            <a:r>
              <a:rPr lang="en-US" sz="1283" b="1">
                <a:solidFill>
                  <a:srgbClr val="FFFFFF"/>
                </a:solidFill>
                <a:latin typeface="IBM Plex Sans Bold"/>
                <a:ea typeface="IBM Plex Sans Bold"/>
                <a:cs typeface="IBM Plex Sans Bold"/>
                <a:sym typeface="IBM Plex Sans Bold"/>
              </a:rPr>
              <a:t>Gender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grpSp>
        <p:nvGrpSpPr>
          <p:cNvPr id="5" name="Group 5"/>
          <p:cNvGrpSpPr/>
          <p:nvPr/>
        </p:nvGrpSpPr>
        <p:grpSpPr>
          <a:xfrm>
            <a:off x="8510211" y="3326650"/>
            <a:ext cx="9023005" cy="4491740"/>
            <a:chOff x="0" y="0"/>
            <a:chExt cx="12030673" cy="5988987"/>
          </a:xfrm>
        </p:grpSpPr>
        <p:sp>
          <p:nvSpPr>
            <p:cNvPr id="6" name="Freeform 6"/>
            <p:cNvSpPr/>
            <p:nvPr/>
          </p:nvSpPr>
          <p:spPr>
            <a:xfrm>
              <a:off x="6154153" y="0"/>
              <a:ext cx="5876521" cy="2791733"/>
            </a:xfrm>
            <a:custGeom>
              <a:avLst/>
              <a:gdLst/>
              <a:ahLst/>
              <a:cxnLst/>
              <a:rect l="l" t="t" r="r" b="b"/>
              <a:pathLst>
                <a:path w="5876521" h="2791733">
                  <a:moveTo>
                    <a:pt x="0" y="0"/>
                  </a:moveTo>
                  <a:lnTo>
                    <a:pt x="5876520" y="0"/>
                  </a:lnTo>
                  <a:lnTo>
                    <a:pt x="5876520" y="2791733"/>
                  </a:lnTo>
                  <a:lnTo>
                    <a:pt x="0" y="2791733"/>
                  </a:lnTo>
                  <a:lnTo>
                    <a:pt x="0" y="0"/>
                  </a:lnTo>
                  <a:close/>
                </a:path>
              </a:pathLst>
            </a:custGeom>
            <a:blipFill>
              <a:blip r:embed="rId6"/>
              <a:stretch>
                <a:fillRect/>
              </a:stretch>
            </a:blipFill>
          </p:spPr>
          <p:txBody>
            <a:bodyPr/>
            <a:lstStyle/>
            <a:p>
              <a:endParaRPr lang="en-IN"/>
            </a:p>
          </p:txBody>
        </p:sp>
        <p:sp>
          <p:nvSpPr>
            <p:cNvPr id="7" name="Freeform 7"/>
            <p:cNvSpPr/>
            <p:nvPr/>
          </p:nvSpPr>
          <p:spPr>
            <a:xfrm>
              <a:off x="6154153" y="2991962"/>
              <a:ext cx="5876521" cy="2997026"/>
            </a:xfrm>
            <a:custGeom>
              <a:avLst/>
              <a:gdLst/>
              <a:ahLst/>
              <a:cxnLst/>
              <a:rect l="l" t="t" r="r" b="b"/>
              <a:pathLst>
                <a:path w="5876521" h="2997026">
                  <a:moveTo>
                    <a:pt x="0" y="0"/>
                  </a:moveTo>
                  <a:lnTo>
                    <a:pt x="5876520" y="0"/>
                  </a:lnTo>
                  <a:lnTo>
                    <a:pt x="5876520" y="2997025"/>
                  </a:lnTo>
                  <a:lnTo>
                    <a:pt x="0" y="2997025"/>
                  </a:lnTo>
                  <a:lnTo>
                    <a:pt x="0" y="0"/>
                  </a:lnTo>
                  <a:close/>
                </a:path>
              </a:pathLst>
            </a:custGeom>
            <a:blipFill>
              <a:blip r:embed="rId7"/>
              <a:stretch>
                <a:fillRect/>
              </a:stretch>
            </a:blipFill>
          </p:spPr>
          <p:txBody>
            <a:bodyPr/>
            <a:lstStyle/>
            <a:p>
              <a:endParaRPr lang="en-IN"/>
            </a:p>
          </p:txBody>
        </p:sp>
        <p:sp>
          <p:nvSpPr>
            <p:cNvPr id="8" name="Freeform 8"/>
            <p:cNvSpPr/>
            <p:nvPr/>
          </p:nvSpPr>
          <p:spPr>
            <a:xfrm>
              <a:off x="28137" y="0"/>
              <a:ext cx="5877333" cy="2791733"/>
            </a:xfrm>
            <a:custGeom>
              <a:avLst/>
              <a:gdLst/>
              <a:ahLst/>
              <a:cxnLst/>
              <a:rect l="l" t="t" r="r" b="b"/>
              <a:pathLst>
                <a:path w="5877333" h="2791733">
                  <a:moveTo>
                    <a:pt x="0" y="0"/>
                  </a:moveTo>
                  <a:lnTo>
                    <a:pt x="5877332" y="0"/>
                  </a:lnTo>
                  <a:lnTo>
                    <a:pt x="5877332" y="2791733"/>
                  </a:lnTo>
                  <a:lnTo>
                    <a:pt x="0" y="2791733"/>
                  </a:lnTo>
                  <a:lnTo>
                    <a:pt x="0" y="0"/>
                  </a:lnTo>
                  <a:close/>
                </a:path>
              </a:pathLst>
            </a:custGeom>
            <a:blipFill>
              <a:blip r:embed="rId8"/>
              <a:stretch>
                <a:fillRect/>
              </a:stretch>
            </a:blipFill>
          </p:spPr>
          <p:txBody>
            <a:bodyPr/>
            <a:lstStyle/>
            <a:p>
              <a:endParaRPr lang="en-IN"/>
            </a:p>
          </p:txBody>
        </p:sp>
        <p:sp>
          <p:nvSpPr>
            <p:cNvPr id="9" name="Freeform 9"/>
            <p:cNvSpPr/>
            <p:nvPr/>
          </p:nvSpPr>
          <p:spPr>
            <a:xfrm>
              <a:off x="0" y="2991962"/>
              <a:ext cx="5905469" cy="2997026"/>
            </a:xfrm>
            <a:custGeom>
              <a:avLst/>
              <a:gdLst/>
              <a:ahLst/>
              <a:cxnLst/>
              <a:rect l="l" t="t" r="r" b="b"/>
              <a:pathLst>
                <a:path w="5905469" h="2997026">
                  <a:moveTo>
                    <a:pt x="0" y="0"/>
                  </a:moveTo>
                  <a:lnTo>
                    <a:pt x="5905469" y="0"/>
                  </a:lnTo>
                  <a:lnTo>
                    <a:pt x="5905469" y="2997025"/>
                  </a:lnTo>
                  <a:lnTo>
                    <a:pt x="0" y="2997025"/>
                  </a:lnTo>
                  <a:lnTo>
                    <a:pt x="0" y="0"/>
                  </a:lnTo>
                  <a:close/>
                </a:path>
              </a:pathLst>
            </a:custGeom>
            <a:blipFill>
              <a:blip r:embed="rId9"/>
              <a:stretch>
                <a:fillRect/>
              </a:stretch>
            </a:blipFill>
          </p:spPr>
          <p:txBody>
            <a:bodyPr/>
            <a:lstStyle/>
            <a:p>
              <a:endParaRPr lang="en-IN"/>
            </a:p>
          </p:txBody>
        </p:sp>
      </p:grpSp>
      <p:sp>
        <p:nvSpPr>
          <p:cNvPr id="10" name="TextBox 10"/>
          <p:cNvSpPr txBox="1"/>
          <p:nvPr/>
        </p:nvSpPr>
        <p:spPr>
          <a:xfrm>
            <a:off x="1028700" y="1784533"/>
            <a:ext cx="11993014" cy="713631"/>
          </a:xfrm>
          <a:prstGeom prst="rect">
            <a:avLst/>
          </a:prstGeom>
        </p:spPr>
        <p:txBody>
          <a:bodyPr lIns="0" tIns="0" rIns="0" bIns="0" rtlCol="0" anchor="t">
            <a:spAutoFit/>
          </a:bodyPr>
          <a:lstStyle/>
          <a:p>
            <a:pPr algn="l">
              <a:lnSpc>
                <a:spcPts val="5816"/>
              </a:lnSpc>
              <a:spcBef>
                <a:spcPct val="0"/>
              </a:spcBef>
            </a:pPr>
            <a:r>
              <a:rPr lang="en-US" sz="4154" b="1">
                <a:solidFill>
                  <a:srgbClr val="FFFFFF"/>
                </a:solidFill>
                <a:latin typeface="IBM Plex Sans Bold"/>
                <a:ea typeface="IBM Plex Sans Bold"/>
                <a:cs typeface="IBM Plex Sans Bold"/>
                <a:sym typeface="IBM Plex Sans Bold"/>
              </a:rPr>
              <a:t>Frequency Analysis</a:t>
            </a:r>
          </a:p>
        </p:txBody>
      </p:sp>
      <p:sp>
        <p:nvSpPr>
          <p:cNvPr id="11" name="TextBox 11"/>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12" name="TextBox 12"/>
          <p:cNvSpPr txBox="1"/>
          <p:nvPr/>
        </p:nvSpPr>
        <p:spPr>
          <a:xfrm>
            <a:off x="1292791" y="2888689"/>
            <a:ext cx="6510071" cy="6381429"/>
          </a:xfrm>
          <a:prstGeom prst="rect">
            <a:avLst/>
          </a:prstGeom>
        </p:spPr>
        <p:txBody>
          <a:bodyPr lIns="0" tIns="0" rIns="0" bIns="0" rtlCol="0" anchor="t">
            <a:spAutoFit/>
          </a:bodyPr>
          <a:lstStyle/>
          <a:p>
            <a:pPr marL="488502" lvl="1" indent="-244251" algn="l">
              <a:lnSpc>
                <a:spcPts val="3167"/>
              </a:lnSpc>
              <a:buFont typeface="Arial"/>
              <a:buChar char="•"/>
            </a:pPr>
            <a:r>
              <a:rPr lang="en-US" sz="2262" b="1">
                <a:solidFill>
                  <a:srgbClr val="FFFFFF"/>
                </a:solidFill>
                <a:latin typeface="IBM Plex Sans Bold"/>
                <a:ea typeface="IBM Plex Sans Bold"/>
                <a:cs typeface="IBM Plex Sans Bold"/>
                <a:sym typeface="IBM Plex Sans Bold"/>
              </a:rPr>
              <a:t>49.3% are occasional users</a:t>
            </a:r>
            <a:r>
              <a:rPr lang="en-US" sz="2262">
                <a:solidFill>
                  <a:srgbClr val="FFFFFF"/>
                </a:solidFill>
                <a:latin typeface="IBM Plex Sans"/>
                <a:ea typeface="IBM Plex Sans"/>
                <a:cs typeface="IBM Plex Sans"/>
                <a:sym typeface="IBM Plex Sans"/>
              </a:rPr>
              <a:t>, while only</a:t>
            </a:r>
            <a:r>
              <a:rPr lang="en-US" sz="2262" b="1">
                <a:solidFill>
                  <a:srgbClr val="FFFFFF"/>
                </a:solidFill>
                <a:latin typeface="IBM Plex Sans Bold"/>
                <a:ea typeface="IBM Plex Sans Bold"/>
                <a:cs typeface="IBM Plex Sans Bold"/>
                <a:sym typeface="IBM Plex Sans Bold"/>
              </a:rPr>
              <a:t> 7.7% shop daily</a:t>
            </a:r>
            <a:r>
              <a:rPr lang="en-US" sz="2262">
                <a:solidFill>
                  <a:srgbClr val="FFFFFF"/>
                </a:solidFill>
                <a:latin typeface="IBM Plex Sans"/>
                <a:ea typeface="IBM Plex Sans"/>
                <a:cs typeface="IBM Plex Sans"/>
                <a:sym typeface="IBM Plex Sans"/>
              </a:rPr>
              <a:t>, indicating Zepto is not a primary shopping service.</a:t>
            </a:r>
          </a:p>
          <a:p>
            <a:pPr marL="488502" lvl="1" indent="-244251" algn="l">
              <a:lnSpc>
                <a:spcPts val="3167"/>
              </a:lnSpc>
              <a:buFont typeface="Arial"/>
              <a:buChar char="•"/>
            </a:pPr>
            <a:r>
              <a:rPr lang="en-US" sz="2262" b="1">
                <a:solidFill>
                  <a:srgbClr val="FFFFFF"/>
                </a:solidFill>
                <a:latin typeface="IBM Plex Sans Bold"/>
                <a:ea typeface="IBM Plex Sans Bold"/>
                <a:cs typeface="IBM Plex Sans Bold"/>
                <a:sym typeface="IBM Plex Sans Bold"/>
              </a:rPr>
              <a:t>Students dominate (86.6%)</a:t>
            </a:r>
            <a:r>
              <a:rPr lang="en-US" sz="2262">
                <a:solidFill>
                  <a:srgbClr val="FFFFFF"/>
                </a:solidFill>
                <a:latin typeface="IBM Plex Sans"/>
                <a:ea typeface="IBM Plex Sans"/>
                <a:cs typeface="IBM Plex Sans"/>
                <a:sym typeface="IBM Plex Sans"/>
              </a:rPr>
              <a:t>, with minimal representation from working professionals.</a:t>
            </a:r>
          </a:p>
          <a:p>
            <a:pPr marL="488502" lvl="1" indent="-244251" algn="l">
              <a:lnSpc>
                <a:spcPts val="3167"/>
              </a:lnSpc>
              <a:buFont typeface="Arial"/>
              <a:buChar char="•"/>
            </a:pPr>
            <a:r>
              <a:rPr lang="en-US" sz="2262" b="1">
                <a:solidFill>
                  <a:srgbClr val="FFFFFF"/>
                </a:solidFill>
                <a:latin typeface="IBM Plex Sans Bold"/>
                <a:ea typeface="IBM Plex Sans Bold"/>
                <a:cs typeface="IBM Plex Sans Bold"/>
                <a:sym typeface="IBM Plex Sans Bold"/>
              </a:rPr>
              <a:t>88.7%</a:t>
            </a:r>
            <a:r>
              <a:rPr lang="en-US" sz="2262">
                <a:solidFill>
                  <a:srgbClr val="FFFFFF"/>
                </a:solidFill>
                <a:latin typeface="IBM Plex Sans"/>
                <a:ea typeface="IBM Plex Sans"/>
                <a:cs typeface="IBM Plex Sans"/>
                <a:sym typeface="IBM Plex Sans"/>
              </a:rPr>
              <a:t> of respondents are below </a:t>
            </a:r>
            <a:r>
              <a:rPr lang="en-US" sz="2262" b="1">
                <a:solidFill>
                  <a:srgbClr val="FFFFFF"/>
                </a:solidFill>
                <a:latin typeface="IBM Plex Sans Bold"/>
                <a:ea typeface="IBM Plex Sans Bold"/>
                <a:cs typeface="IBM Plex Sans Bold"/>
                <a:sym typeface="IBM Plex Sans Bold"/>
              </a:rPr>
              <a:t>18 years</a:t>
            </a:r>
            <a:r>
              <a:rPr lang="en-US" sz="2262">
                <a:solidFill>
                  <a:srgbClr val="FFFFFF"/>
                </a:solidFill>
                <a:latin typeface="IBM Plex Sans"/>
                <a:ea typeface="IBM Plex Sans"/>
                <a:cs typeface="IBM Plex Sans"/>
                <a:sym typeface="IBM Plex Sans"/>
              </a:rPr>
              <a:t>, limiting insights for adult consumers.</a:t>
            </a:r>
          </a:p>
          <a:p>
            <a:pPr marL="488502" lvl="1" indent="-244251" algn="l">
              <a:lnSpc>
                <a:spcPts val="3167"/>
              </a:lnSpc>
              <a:buFont typeface="Arial"/>
              <a:buChar char="•"/>
            </a:pPr>
            <a:r>
              <a:rPr lang="en-US" sz="2262" b="1">
                <a:solidFill>
                  <a:srgbClr val="FFFFFF"/>
                </a:solidFill>
                <a:latin typeface="IBM Plex Sans Bold"/>
                <a:ea typeface="IBM Plex Sans Bold"/>
                <a:cs typeface="IBM Plex Sans Bold"/>
                <a:sym typeface="IBM Plex Sans Bold"/>
              </a:rPr>
              <a:t>High-income households (74.6%) dominate</a:t>
            </a:r>
            <a:r>
              <a:rPr lang="en-US" sz="2262">
                <a:solidFill>
                  <a:srgbClr val="FFFFFF"/>
                </a:solidFill>
                <a:latin typeface="IBM Plex Sans"/>
                <a:ea typeface="IBM Plex Sans"/>
                <a:cs typeface="IBM Plex Sans"/>
                <a:sym typeface="IBM Plex Sans"/>
              </a:rPr>
              <a:t>, while lower-income groups (15.5%) are underrepresented.</a:t>
            </a:r>
          </a:p>
          <a:p>
            <a:pPr marL="488502" lvl="1" indent="-244251" algn="l">
              <a:lnSpc>
                <a:spcPts val="3167"/>
              </a:lnSpc>
              <a:buFont typeface="Arial"/>
              <a:buChar char="•"/>
            </a:pPr>
            <a:r>
              <a:rPr lang="en-US" sz="2262" b="1">
                <a:solidFill>
                  <a:srgbClr val="FFFFFF"/>
                </a:solidFill>
                <a:latin typeface="IBM Plex Sans Bold"/>
                <a:ea typeface="IBM Plex Sans Bold"/>
                <a:cs typeface="IBM Plex Sans Bold"/>
                <a:sym typeface="IBM Plex Sans Bold"/>
              </a:rPr>
              <a:t>Male respondents (69.7%)</a:t>
            </a:r>
            <a:r>
              <a:rPr lang="en-US" sz="2262">
                <a:solidFill>
                  <a:srgbClr val="FFFFFF"/>
                </a:solidFill>
                <a:latin typeface="IBM Plex Sans"/>
                <a:ea typeface="IBM Plex Sans"/>
                <a:cs typeface="IBM Plex Sans"/>
                <a:sym typeface="IBM Plex Sans"/>
              </a:rPr>
              <a:t> significantly outnumber females (29.6%).</a:t>
            </a:r>
          </a:p>
          <a:p>
            <a:pPr marL="488502" lvl="1" indent="-244251" algn="l">
              <a:lnSpc>
                <a:spcPts val="3167"/>
              </a:lnSpc>
              <a:buFont typeface="Arial"/>
              <a:buChar char="•"/>
            </a:pPr>
            <a:r>
              <a:rPr lang="en-US" sz="2262">
                <a:solidFill>
                  <a:srgbClr val="FFFFFF"/>
                </a:solidFill>
                <a:latin typeface="IBM Plex Sans"/>
                <a:ea typeface="IBM Plex Sans"/>
                <a:cs typeface="IBM Plex Sans"/>
                <a:sym typeface="IBM Plex Sans"/>
              </a:rPr>
              <a:t>The sample is highly skewed towards young, affluent students, affecting market generalizability.</a:t>
            </a:r>
          </a:p>
          <a:p>
            <a:pPr algn="l">
              <a:lnSpc>
                <a:spcPts val="3167"/>
              </a:lnSpc>
            </a:pPr>
            <a:endParaRPr lang="en-US" sz="2262">
              <a:solidFill>
                <a:srgbClr val="FFFFFF"/>
              </a:solidFill>
              <a:latin typeface="IBM Plex Sans"/>
              <a:ea typeface="IBM Plex Sans"/>
              <a:cs typeface="IBM Plex Sans"/>
              <a:sym typeface="IBM Plex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n-IN"/>
          </a:p>
        </p:txBody>
      </p:sp>
      <p:sp>
        <p:nvSpPr>
          <p:cNvPr id="3" name="Freeform 3"/>
          <p:cNvSpPr/>
          <p:nvPr/>
        </p:nvSpPr>
        <p:spPr>
          <a:xfrm rot="-2536079" flipH="1">
            <a:off x="13712991" y="6578450"/>
            <a:ext cx="7092618" cy="4797189"/>
          </a:xfrm>
          <a:custGeom>
            <a:avLst/>
            <a:gdLst/>
            <a:ahLst/>
            <a:cxnLst/>
            <a:rect l="l" t="t" r="r" b="b"/>
            <a:pathLst>
              <a:path w="7092618" h="4797189">
                <a:moveTo>
                  <a:pt x="7092618" y="0"/>
                </a:moveTo>
                <a:lnTo>
                  <a:pt x="0" y="0"/>
                </a:lnTo>
                <a:lnTo>
                  <a:pt x="0" y="4797189"/>
                </a:lnTo>
                <a:lnTo>
                  <a:pt x="7092618" y="4797189"/>
                </a:lnTo>
                <a:lnTo>
                  <a:pt x="709261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990748" y="971339"/>
            <a:ext cx="604086" cy="604086"/>
          </a:xfrm>
          <a:custGeom>
            <a:avLst/>
            <a:gdLst/>
            <a:ahLst/>
            <a:cxnLst/>
            <a:rect l="l" t="t" r="r" b="b"/>
            <a:pathLst>
              <a:path w="604086" h="604086">
                <a:moveTo>
                  <a:pt x="0" y="0"/>
                </a:moveTo>
                <a:lnTo>
                  <a:pt x="604086" y="0"/>
                </a:lnTo>
                <a:lnTo>
                  <a:pt x="604086" y="604086"/>
                </a:lnTo>
                <a:lnTo>
                  <a:pt x="0" y="604086"/>
                </a:lnTo>
                <a:lnTo>
                  <a:pt x="0" y="0"/>
                </a:lnTo>
                <a:close/>
              </a:path>
            </a:pathLst>
          </a:custGeom>
          <a:blipFill>
            <a:blip r:embed="rId5"/>
            <a:stretch>
              <a:fillRect/>
            </a:stretch>
          </a:blipFill>
        </p:spPr>
        <p:txBody>
          <a:bodyPr/>
          <a:lstStyle/>
          <a:p>
            <a:endParaRPr lang="en-IN"/>
          </a:p>
        </p:txBody>
      </p:sp>
      <p:sp>
        <p:nvSpPr>
          <p:cNvPr id="5" name="Freeform 5"/>
          <p:cNvSpPr/>
          <p:nvPr/>
        </p:nvSpPr>
        <p:spPr>
          <a:xfrm>
            <a:off x="6129400" y="5746291"/>
            <a:ext cx="6029199" cy="3512009"/>
          </a:xfrm>
          <a:custGeom>
            <a:avLst/>
            <a:gdLst/>
            <a:ahLst/>
            <a:cxnLst/>
            <a:rect l="l" t="t" r="r" b="b"/>
            <a:pathLst>
              <a:path w="6029199" h="3512009">
                <a:moveTo>
                  <a:pt x="0" y="0"/>
                </a:moveTo>
                <a:lnTo>
                  <a:pt x="6029200" y="0"/>
                </a:lnTo>
                <a:lnTo>
                  <a:pt x="6029200" y="3512009"/>
                </a:lnTo>
                <a:lnTo>
                  <a:pt x="0" y="3512009"/>
                </a:lnTo>
                <a:lnTo>
                  <a:pt x="0" y="0"/>
                </a:lnTo>
                <a:close/>
              </a:path>
            </a:pathLst>
          </a:custGeom>
          <a:blipFill>
            <a:blip r:embed="rId6"/>
            <a:stretch>
              <a:fillRect/>
            </a:stretch>
          </a:blipFill>
        </p:spPr>
        <p:txBody>
          <a:bodyPr/>
          <a:lstStyle/>
          <a:p>
            <a:endParaRPr lang="en-IN"/>
          </a:p>
        </p:txBody>
      </p:sp>
      <p:pic>
        <p:nvPicPr>
          <p:cNvPr id="6" name="Picture 6"/>
          <p:cNvPicPr>
            <a:picLocks noChangeAspect="1"/>
          </p:cNvPicPr>
          <p:nvPr/>
        </p:nvPicPr>
        <p:blipFill>
          <a:blip r:embed="rId7"/>
          <a:srcRect/>
          <a:stretch>
            <a:fillRect/>
          </a:stretch>
        </p:blipFill>
        <p:spPr>
          <a:xfrm>
            <a:off x="10795156" y="7071067"/>
            <a:ext cx="1235653" cy="290378"/>
          </a:xfrm>
          <a:prstGeom prst="rect">
            <a:avLst/>
          </a:prstGeom>
        </p:spPr>
      </p:pic>
      <p:sp>
        <p:nvSpPr>
          <p:cNvPr id="7" name="TextBox 7"/>
          <p:cNvSpPr txBox="1"/>
          <p:nvPr/>
        </p:nvSpPr>
        <p:spPr>
          <a:xfrm>
            <a:off x="1028700" y="1755958"/>
            <a:ext cx="6044568" cy="1065045"/>
          </a:xfrm>
          <a:prstGeom prst="rect">
            <a:avLst/>
          </a:prstGeom>
        </p:spPr>
        <p:txBody>
          <a:bodyPr lIns="0" tIns="0" rIns="0" bIns="0" rtlCol="0" anchor="t">
            <a:spAutoFit/>
          </a:bodyPr>
          <a:lstStyle/>
          <a:p>
            <a:pPr algn="ctr">
              <a:lnSpc>
                <a:spcPts val="8755"/>
              </a:lnSpc>
              <a:spcBef>
                <a:spcPct val="0"/>
              </a:spcBef>
            </a:pPr>
            <a:r>
              <a:rPr lang="en-US" sz="6254" b="1">
                <a:solidFill>
                  <a:srgbClr val="FFFFFF"/>
                </a:solidFill>
                <a:latin typeface="IBM Plex Sans Bold"/>
                <a:ea typeface="IBM Plex Sans Bold"/>
                <a:cs typeface="IBM Plex Sans Bold"/>
                <a:sym typeface="IBM Plex Sans Bold"/>
              </a:rPr>
              <a:t>Chi Square Test</a:t>
            </a:r>
          </a:p>
        </p:txBody>
      </p:sp>
      <p:sp>
        <p:nvSpPr>
          <p:cNvPr id="8" name="TextBox 8"/>
          <p:cNvSpPr txBox="1"/>
          <p:nvPr/>
        </p:nvSpPr>
        <p:spPr>
          <a:xfrm>
            <a:off x="1687065" y="1067974"/>
            <a:ext cx="3244797" cy="372715"/>
          </a:xfrm>
          <a:prstGeom prst="rect">
            <a:avLst/>
          </a:prstGeom>
        </p:spPr>
        <p:txBody>
          <a:bodyPr lIns="0" tIns="0" rIns="0" bIns="0" rtlCol="0" anchor="t">
            <a:spAutoFit/>
          </a:bodyPr>
          <a:lstStyle/>
          <a:p>
            <a:pPr algn="l">
              <a:lnSpc>
                <a:spcPts val="3081"/>
              </a:lnSpc>
              <a:spcBef>
                <a:spcPct val="0"/>
              </a:spcBef>
            </a:pPr>
            <a:r>
              <a:rPr lang="en-US" sz="2201" b="1">
                <a:solidFill>
                  <a:srgbClr val="F8F8F8"/>
                </a:solidFill>
                <a:latin typeface="IBM Plex Sans Bold"/>
                <a:ea typeface="IBM Plex Sans Bold"/>
                <a:cs typeface="IBM Plex Sans Bold"/>
                <a:sym typeface="IBM Plex Sans Bold"/>
              </a:rPr>
              <a:t>Zepto</a:t>
            </a:r>
          </a:p>
        </p:txBody>
      </p:sp>
      <p:sp>
        <p:nvSpPr>
          <p:cNvPr id="9" name="TextBox 9"/>
          <p:cNvSpPr txBox="1"/>
          <p:nvPr/>
        </p:nvSpPr>
        <p:spPr>
          <a:xfrm>
            <a:off x="990748" y="3059128"/>
            <a:ext cx="15863935" cy="2904140"/>
          </a:xfrm>
          <a:prstGeom prst="rect">
            <a:avLst/>
          </a:prstGeom>
        </p:spPr>
        <p:txBody>
          <a:bodyPr lIns="0" tIns="0" rIns="0" bIns="0" rtlCol="0" anchor="t">
            <a:spAutoFit/>
          </a:bodyPr>
          <a:lstStyle/>
          <a:p>
            <a:pPr algn="l">
              <a:lnSpc>
                <a:spcPts val="3939"/>
              </a:lnSpc>
            </a:pPr>
            <a:r>
              <a:rPr lang="en-US" sz="2813" b="1">
                <a:solidFill>
                  <a:srgbClr val="FFFFFF"/>
                </a:solidFill>
                <a:latin typeface="IBM Plex Sans Bold"/>
                <a:ea typeface="IBM Plex Sans Bold"/>
                <a:cs typeface="IBM Plex Sans Bold"/>
                <a:sym typeface="IBM Plex Sans Bold"/>
              </a:rPr>
              <a:t>Hypothesis:</a:t>
            </a:r>
          </a:p>
          <a:p>
            <a:pPr marL="607492" lvl="1" indent="-303746" algn="l">
              <a:lnSpc>
                <a:spcPts val="3939"/>
              </a:lnSpc>
              <a:buFont typeface="Arial"/>
              <a:buChar char="•"/>
            </a:pPr>
            <a:r>
              <a:rPr lang="en-US" sz="2813">
                <a:solidFill>
                  <a:srgbClr val="FFFFFF"/>
                </a:solidFill>
                <a:latin typeface="IBM Plex Sans"/>
                <a:ea typeface="IBM Plex Sans"/>
                <a:cs typeface="IBM Plex Sans"/>
                <a:sym typeface="IBM Plex Sans"/>
              </a:rPr>
              <a:t>H0: There is no significant association between overall satisfaction with Zepto and frequency of Zepto usage.</a:t>
            </a:r>
          </a:p>
          <a:p>
            <a:pPr marL="607492" lvl="1" indent="-303746" algn="l">
              <a:lnSpc>
                <a:spcPts val="3939"/>
              </a:lnSpc>
              <a:buFont typeface="Arial"/>
              <a:buChar char="•"/>
            </a:pPr>
            <a:r>
              <a:rPr lang="en-US" sz="2813">
                <a:solidFill>
                  <a:srgbClr val="FFFFFF"/>
                </a:solidFill>
                <a:latin typeface="IBM Plex Sans"/>
                <a:ea typeface="IBM Plex Sans"/>
                <a:cs typeface="IBM Plex Sans"/>
                <a:sym typeface="IBM Plex Sans"/>
              </a:rPr>
              <a:t>H1: There is a significant association between overall satisfaction with Zepto and frequency of Zepto usage.</a:t>
            </a:r>
          </a:p>
          <a:p>
            <a:pPr algn="l">
              <a:lnSpc>
                <a:spcPts val="3519"/>
              </a:lnSpc>
            </a:pPr>
            <a:endParaRPr lang="en-US" sz="2813">
              <a:solidFill>
                <a:srgbClr val="FFFFFF"/>
              </a:solidFill>
              <a:latin typeface="IBM Plex Sans"/>
              <a:ea typeface="IBM Plex Sans"/>
              <a:cs typeface="IBM Plex Sans"/>
              <a:sym typeface="IBM Plex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2065</Words>
  <Application>Microsoft Macintosh PowerPoint</Application>
  <PresentationFormat>Custom</PresentationFormat>
  <Paragraphs>264</Paragraphs>
  <Slides>37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IBM Plex Sans Bold</vt:lpstr>
      <vt:lpstr>Calibri</vt:lpstr>
      <vt:lpstr>Mulish</vt:lpstr>
      <vt:lpstr>IBM Plex Sans</vt:lpstr>
      <vt:lpstr>Be Vietnam Ultra-Bold</vt:lpstr>
      <vt:lpstr>Be Vietnam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ZEPTO PPT</dc:title>
  <cp:lastModifiedBy>jenil gadhiya</cp:lastModifiedBy>
  <cp:revision>4</cp:revision>
  <dcterms:created xsi:type="dcterms:W3CDTF">2006-08-16T00:00:00Z</dcterms:created>
  <dcterms:modified xsi:type="dcterms:W3CDTF">2025-07-23T17:45:25Z</dcterms:modified>
  <dc:identifier>DAGiimJrx84</dc:identifier>
</cp:coreProperties>
</file>

<file path=docProps/thumbnail.jpeg>
</file>